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660" y="1673904"/>
            <a:ext cx="7830704" cy="2387600"/>
          </a:xfrm>
        </p:spPr>
        <p:txBody>
          <a:bodyPr anchor="ctr"/>
          <a:lstStyle>
            <a:lvl1pPr algn="ctr"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658" y="4153579"/>
            <a:ext cx="7830705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8374967" y="1731056"/>
            <a:ext cx="3086971" cy="410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97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B40F022-CF27-4F73-AE0B-DA92FD2AA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475" y="212720"/>
            <a:ext cx="10407368" cy="132556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7C781560-2AA7-4C98-8D39-80D6B859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6ADE57F-3843-4D98-AA89-DD29BA5C1B3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076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58EECC82-4332-49EA-847F-41B22437D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E1A16F33-DBE0-4BC5-BD58-A0E16D77855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266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8E5C784-F334-43E5-A046-DF578727C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290939"/>
            <a:ext cx="4571999" cy="1766461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268839B-4862-433B-8175-70CF96E82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3" y="290945"/>
            <a:ext cx="6830290" cy="6262255"/>
          </a:xfrm>
        </p:spPr>
        <p:txBody>
          <a:bodyPr/>
          <a:lstStyle>
            <a:lvl1pPr>
              <a:lnSpc>
                <a:spcPct val="100000"/>
              </a:lnSpc>
              <a:defRPr sz="36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2800"/>
            </a:lvl3pPr>
            <a:lvl4pPr>
              <a:lnSpc>
                <a:spcPct val="100000"/>
              </a:lnSpc>
              <a:defRPr sz="2400"/>
            </a:lvl4pPr>
            <a:lvl5pPr>
              <a:lnSpc>
                <a:spcPct val="100000"/>
              </a:lnSpc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AAB3812-692F-4F79-9827-0B088A040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7927" y="2057400"/>
            <a:ext cx="4571999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C59B1E6-B599-4392-8175-5CF8D1B5A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4D2ADD6C-FE7C-4F4D-B5CC-E4857F528DA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087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7EA1B9-B76B-4AF7-9281-6B1D0B71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4" y="304801"/>
            <a:ext cx="4433454" cy="175259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83965521-383A-49A3-8066-2866AB38F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53891" y="360218"/>
            <a:ext cx="6830291" cy="6192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0970271-4AEB-4869-99C2-622C4F1BB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6474" y="2057399"/>
            <a:ext cx="4433454" cy="44958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CDDD0AA-895B-41BD-AE4E-F49CC9BCE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776104A-7E6C-4C52-AAB7-999E2B16864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436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719DC7E-4A50-4826-83BC-C4C4A421E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231057B-48C3-45EA-A826-EB56AA3D6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31BE8EE-A0E2-4302-8E78-BA972A2DC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BBF3099-AE15-4B50-8174-AA42555C593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6949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88CFDEF7-3E06-4A10-BE08-31F10EBCC1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92939" y="268140"/>
            <a:ext cx="2628900" cy="620193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2EC51E7-36F5-447A-812A-2114C0210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01782" y="268140"/>
            <a:ext cx="8738757" cy="620193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AF407BF-4D81-477A-BB2B-21DF59EF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EA2E4ED-4387-4D58-B2F0-CA628790DA5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 rot="5400000">
            <a:off x="10624019" y="-13365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15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8022901" y="2667787"/>
            <a:ext cx="4862945" cy="3491603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rgbClr val="95B65D"/>
              </a:gs>
              <a:gs pos="97000">
                <a:srgbClr val="FFE593"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708570" y="-1"/>
            <a:ext cx="348342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8000">
                <a:srgbClr val="F33FAA"/>
              </a:gs>
              <a:gs pos="55000">
                <a:srgbClr val="F9929F">
                  <a:alpha val="36000"/>
                </a:srgbClr>
              </a:gs>
              <a:gs pos="2000">
                <a:srgbClr val="FFE59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prstGeom prst="rect">
            <a:avLst/>
          </a:prstGeom>
          <a:solidFill>
            <a:srgbClr val="CA0C7D">
              <a:alpha val="24000"/>
            </a:srgbClr>
          </a:solidFill>
          <a:ln>
            <a:noFill/>
          </a:ln>
        </p:spPr>
        <p:txBody>
          <a:bodyPr anchor="ctr"/>
          <a:lstStyle>
            <a:lvl1pPr algn="r"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73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solidFill>
            <a:schemeClr val="tx2"/>
          </a:solidFill>
        </p:spPr>
        <p:txBody>
          <a:bodyPr anchor="ctr"/>
          <a:lstStyle>
            <a:lvl1pPr algn="r">
              <a:defRPr lang="he-IL" sz="5400" b="0" kern="1200" dirty="0" smtClean="0">
                <a:solidFill>
                  <a:srgbClr val="F33F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1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משולש שווה-שוקיים 8">
            <a:extLst>
              <a:ext uri="{FF2B5EF4-FFF2-40B4-BE49-F238E27FC236}">
                <a16:creationId xmlns:a16="http://schemas.microsoft.com/office/drawing/2014/main" id="{D939D193-66DD-4B67-92C4-C30989C92F44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458" y="1563693"/>
            <a:ext cx="10315505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FDBA91-8666-42C7-B07C-F6998CD414D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משולש שווה-שוקיים 10">
            <a:extLst>
              <a:ext uri="{FF2B5EF4-FFF2-40B4-BE49-F238E27FC236}">
                <a16:creationId xmlns:a16="http://schemas.microsoft.com/office/drawing/2014/main" id="{640294FD-C584-4DAB-AF87-68BD513069E9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59" y="147415"/>
            <a:ext cx="9347879" cy="1325563"/>
          </a:xfrm>
          <a:solidFill>
            <a:srgbClr val="CA0C7D">
              <a:alpha val="33000"/>
            </a:srgbClr>
          </a:solidFill>
        </p:spPr>
        <p:txBody>
          <a:bodyPr>
            <a:noAutofit/>
          </a:bodyPr>
          <a:lstStyle>
            <a:lvl1pPr algn="ctr">
              <a:defRPr lang="he-IL" sz="5400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303003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495" y="147415"/>
            <a:ext cx="10730406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563693"/>
            <a:ext cx="11326218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886A6E2-A55A-4973-98B2-EDCB2C21F72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65372" y="1474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985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121" y="147415"/>
            <a:ext cx="10795779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329" y="1563693"/>
            <a:ext cx="11625264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D6EE82C-3740-4E18-86B4-3170560D7A0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412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1A3E0D03-2F4C-4747-9236-D64118DC76FE}"/>
              </a:ext>
            </a:extLst>
          </p:cNvPr>
          <p:cNvSpPr/>
          <p:nvPr userDrawn="1"/>
        </p:nvSpPr>
        <p:spPr>
          <a:xfrm>
            <a:off x="0" y="889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35000">
                <a:srgbClr val="A9D2D2"/>
              </a:gs>
              <a:gs pos="2000">
                <a:srgbClr val="3AADAD"/>
              </a:gs>
              <a:gs pos="0">
                <a:srgbClr val="74C0C0"/>
              </a:gs>
            </a:gsLst>
            <a:lin ang="24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8393A54-6EB8-4FA2-9AD2-A5EDFFA65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673927"/>
            <a:ext cx="6715579" cy="1833128"/>
          </a:xfrm>
          <a:solidFill>
            <a:srgbClr val="CA0C7D">
              <a:alpha val="23000"/>
            </a:srgbClr>
          </a:solidFill>
        </p:spPr>
        <p:txBody>
          <a:bodyPr anchor="ctr">
            <a:normAutofit/>
          </a:bodyPr>
          <a:lstStyle>
            <a:lvl1pPr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4930217-E15C-4B86-99F0-6CB13CD20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6715579" cy="1500187"/>
          </a:xfrm>
        </p:spPr>
        <p:txBody>
          <a:bodyPr anchor="ctr">
            <a:normAutofit/>
          </a:bodyPr>
          <a:lstStyle>
            <a:lvl1pPr marL="0" indent="0">
              <a:buNone/>
              <a:defRPr lang="he-IL" sz="4000" kern="1200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4B12D49-C52D-40CA-AC13-D47F1FCB8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0891" y="6306696"/>
            <a:ext cx="810491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7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8FEA27DD-795F-44D6-BE4F-60D819BB17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010" y="1579293"/>
            <a:ext cx="3238919" cy="451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286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207B3A3-467F-4156-8707-8B03BD51E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855" y="212720"/>
            <a:ext cx="10383988" cy="1325563"/>
          </a:xfrm>
        </p:spPr>
        <p:txBody>
          <a:bodyPr/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9920E7A-2F57-420D-A3DD-0F04FA3D6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1778" y="1645510"/>
            <a:ext cx="5756560" cy="4999770"/>
          </a:xfrm>
        </p:spPr>
        <p:txBody>
          <a:bodyPr/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CD1F7E0-4CF2-46CB-A84B-DB5218663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9964" y="1645510"/>
            <a:ext cx="5756560" cy="499977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90886D0-6997-4A94-96ED-ADC10BA06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AE0E881-8BD7-44F6-B90A-A7B5E773277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980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897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C0406F2-43B5-4DF0-BEEE-58438DD71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6476" y="240430"/>
            <a:ext cx="10252273" cy="132177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0A10871-189B-4109-9EED-B906662E3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24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lang="he-IL" sz="4000" b="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</a:pPr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C64DF6D-D7D2-4DAA-A5C3-69A668B49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3770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2D081527-5DE4-4720-8C1C-84C29F9C3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875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sz="40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62CCB834-E4EA-4B62-BE20-D114803A9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41165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68AA594A-B59D-4862-8C2D-4B9D5B5BC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1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63AF385E-211B-40F2-8E67-36807C6F78E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33635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4580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7C7FE005-4801-4FC5-BF03-6D680E7D463C}"/>
              </a:ext>
            </a:extLst>
          </p:cNvPr>
          <p:cNvSpPr/>
          <p:nvPr userDrawn="1"/>
        </p:nvSpPr>
        <p:spPr>
          <a:xfrm>
            <a:off x="0" y="0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48EA39E1-C569-4167-8548-129CA55F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345" y="212720"/>
            <a:ext cx="11478498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D466F4F-3AB1-407B-A8B5-7486D52AD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345" y="1673220"/>
            <a:ext cx="11478498" cy="49720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BE0FAAA-3C3B-45B1-B3B9-FB5FA301D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372" y="6377515"/>
            <a:ext cx="67194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59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lang="he-IL" sz="6000" kern="1200" dirty="0" smtClean="0">
          <a:solidFill>
            <a:schemeClr val="accent1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lang="he-IL" sz="44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4000" kern="1200" dirty="0" smtClean="0">
          <a:solidFill>
            <a:schemeClr val="tx1">
              <a:lumMod val="50000"/>
              <a:lumOff val="5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6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2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28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47416"/>
            <a:ext cx="10411359" cy="1007130"/>
          </a:xfrm>
        </p:spPr>
        <p:txBody>
          <a:bodyPr/>
          <a:lstStyle/>
          <a:p>
            <a:r>
              <a:rPr lang="he-IL" sz="4800" b="1" dirty="0" smtClean="0">
                <a:effectLst/>
              </a:rPr>
              <a:t> </a:t>
            </a:r>
            <a:r>
              <a:rPr lang="he-IL" sz="4800" b="1" dirty="0">
                <a:effectLst/>
              </a:rPr>
              <a:t>שבע </a:t>
            </a:r>
            <a:r>
              <a:rPr lang="he-IL" sz="4800" b="1" dirty="0" smtClean="0">
                <a:effectLst/>
              </a:rPr>
              <a:t>שאלות</a:t>
            </a:r>
            <a:endParaRPr lang="en-US" sz="4800" dirty="0"/>
          </a:p>
        </p:txBody>
      </p:sp>
      <p:sp>
        <p:nvSpPr>
          <p:cNvPr id="4" name="Rectangle 3"/>
          <p:cNvSpPr/>
          <p:nvPr/>
        </p:nvSpPr>
        <p:spPr>
          <a:xfrm>
            <a:off x="4071486" y="3057604"/>
            <a:ext cx="759433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מטרה: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לזהות סוגיות אסטרטגיות הדורשות טיפול בחשיבת העתיד הארגונית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</a:t>
            </a:r>
            <a:endParaRPr kumimoji="0" lang="he-IL" sz="2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he-I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וגם: לזהות השקפות מנוגדות אצל המרואיינים, כדי להפיק תובנות נוספות.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03520" y="1867548"/>
            <a:ext cx="54364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שיטה איכותנית – "מיצוי ידע" </a:t>
            </a:r>
            <a:r>
              <a:rPr kumimoji="0" lang="he-IL" sz="2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ממומחים (ראיון מובנה) 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Seven Question Slam: Señora Ponte-Porto – The Bree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67" y="1704726"/>
            <a:ext cx="3840966" cy="3840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31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47416"/>
            <a:ext cx="10411359" cy="1007130"/>
          </a:xfrm>
        </p:spPr>
        <p:txBody>
          <a:bodyPr/>
          <a:lstStyle/>
          <a:p>
            <a:r>
              <a:rPr lang="he-IL" sz="4800" b="1" dirty="0" smtClean="0">
                <a:effectLst/>
              </a:rPr>
              <a:t> </a:t>
            </a:r>
            <a:r>
              <a:rPr lang="he-IL" sz="4800" b="1" dirty="0">
                <a:effectLst/>
              </a:rPr>
              <a:t>שבע </a:t>
            </a:r>
            <a:r>
              <a:rPr lang="he-IL" sz="4800" b="1" dirty="0" smtClean="0">
                <a:effectLst/>
              </a:rPr>
              <a:t>שאלות</a:t>
            </a:r>
            <a:endParaRPr lang="en-US" sz="4800" dirty="0"/>
          </a:p>
        </p:txBody>
      </p:sp>
      <p:sp>
        <p:nvSpPr>
          <p:cNvPr id="6" name="Rectangle 5"/>
          <p:cNvSpPr/>
          <p:nvPr/>
        </p:nvSpPr>
        <p:spPr>
          <a:xfrm>
            <a:off x="210459" y="1808781"/>
            <a:ext cx="7403124" cy="3208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שבע השאלות עוסקות </a:t>
            </a: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בנושאים </a:t>
            </a: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הבאים:</a:t>
            </a:r>
          </a:p>
          <a:p>
            <a:pPr marL="0" marR="0" lvl="0" indent="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מהי תוצאה </a:t>
            </a: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רצויה</a:t>
            </a: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</a:t>
            </a: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בלתי רצויה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שינויים עיקריים </a:t>
            </a: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שיש לבצע כדי להוביל לתוצאה הרצויה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לקחים עיקריים מהעבר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מה </a:t>
            </a: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המרואיין </a:t>
            </a: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היה/הייתה </a:t>
            </a: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עושה אילו </a:t>
            </a: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הייתה </a:t>
            </a: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לו/לה סמכות בלתי מוגבלת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98" name="Picture 2" descr="Early conciliation questions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7982" r="1838"/>
          <a:stretch/>
        </p:blipFill>
        <p:spPr bwMode="auto">
          <a:xfrm>
            <a:off x="7757962" y="2104239"/>
            <a:ext cx="4244741" cy="340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16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47416"/>
            <a:ext cx="10411359" cy="1007130"/>
          </a:xfrm>
        </p:spPr>
        <p:txBody>
          <a:bodyPr/>
          <a:lstStyle/>
          <a:p>
            <a:r>
              <a:rPr lang="he-IL" sz="4800" b="1" dirty="0" smtClean="0">
                <a:effectLst/>
              </a:rPr>
              <a:t>שבע שאלות</a:t>
            </a:r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123831" y="1657879"/>
            <a:ext cx="11508508" cy="4792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גירסה</a:t>
            </a:r>
            <a:r>
              <a:rPr kumimoji="0" lang="he-IL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he-IL" sz="2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של  7 שאלות </a:t>
            </a:r>
            <a:r>
              <a:rPr kumimoji="0" lang="he-IL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(בעקבות שאלון </a:t>
            </a:r>
            <a:r>
              <a:rPr kumimoji="0" lang="he-IL" sz="2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של </a:t>
            </a:r>
            <a:r>
              <a:rPr kumimoji="0" lang="he-IL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חברת </a:t>
            </a:r>
            <a: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Shell</a:t>
            </a:r>
            <a:r>
              <a:rPr kumimoji="0" lang="he-IL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): 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אילו יכולת לדבר עם מישהו מהעתיד שיוכל לספר לך משהו שחשוב לך לדעת לצורך חשיבת העתיד, מה היית </a:t>
            </a: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שואלת?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מהו החזון </a:t>
            </a:r>
            <a:r>
              <a:rPr kumimoji="0" lang="he-IL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שלך </a:t>
            </a: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לגבי הצלחה?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מהן הסכנות באי-השגת החזון?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מה צריך לשנות (למשל תהליכי קבלת החלטות, תרבות, וכו') כדי להגשים את החזון שלך?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במבט לאחור, מה היו ההצלחות שעליהן נוכל לבנות? והכישלונות שמהם נוכל ללמוד?  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מה צריך לעשות עכשיו כדי להבטיח שהחזון </a:t>
            </a:r>
            <a:r>
              <a:rPr kumimoji="0" lang="he-IL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שלך</a:t>
            </a: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יהפוך למציאות?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לו הייתה לך סמכות ויכולת מוחלטת לעשות כל דבר, האם יש עוד משהו שהיית עושה? 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44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47416"/>
            <a:ext cx="10411359" cy="1007130"/>
          </a:xfrm>
        </p:spPr>
        <p:txBody>
          <a:bodyPr/>
          <a:lstStyle/>
          <a:p>
            <a:r>
              <a:rPr lang="he-IL" sz="4800" b="1" dirty="0" smtClean="0">
                <a:effectLst/>
              </a:rPr>
              <a:t>שבע שאלות</a:t>
            </a:r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210459" y="1590502"/>
            <a:ext cx="11508508" cy="4633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גירסה</a:t>
            </a: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חלופית של 7 השאלות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מה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את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מזהה כסוגיה הקריטית בנוגע לעתיד?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אם העניינים יתנהלו כשורה, בהיותך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אופטימית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אך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מציאותית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אנא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תארי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מה תהיה בעינייך תוצאה רצויה.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אם העניינים ישתבשו, מה הם הגורמים שידאיגו אותך במיוחד?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בהסתכלות על המערכות הפנימיות, כיצד צריך לשנותן כדי לסייע לקידום התוצאה הרצויה?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במבט לאחור, מה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היו האירועים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המשמעותיים ביותר שיצרו את המצב הנוכחי?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אילו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הוסרו כל האילוצים והיית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יכולה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לכוון את מה שיש לעשות, אילו פעולות היית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מוסיפה?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במבט לעתיד, מהן לדעתך הפעולות בראש סולם העדיפויות שצריך לבצע בהקדם?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20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3068" y="304515"/>
            <a:ext cx="10411359" cy="1134671"/>
          </a:xfrm>
        </p:spPr>
        <p:txBody>
          <a:bodyPr/>
          <a:lstStyle/>
          <a:p>
            <a:r>
              <a:rPr lang="he-IL" sz="4000" b="1" dirty="0">
                <a:effectLst/>
              </a:rPr>
              <a:t>שבע </a:t>
            </a:r>
            <a:r>
              <a:rPr lang="he-IL" sz="4000" b="1" dirty="0" smtClean="0">
                <a:effectLst/>
              </a:rPr>
              <a:t>שאלות</a:t>
            </a:r>
            <a:br>
              <a:rPr lang="he-IL" sz="4000" b="1" dirty="0" smtClean="0">
                <a:effectLst/>
              </a:rPr>
            </a:br>
            <a:r>
              <a:rPr lang="he-IL" sz="4000" b="1" dirty="0" smtClean="0">
                <a:effectLst/>
              </a:rPr>
              <a:t>התוצר</a:t>
            </a:r>
            <a:r>
              <a:rPr lang="he-IL" sz="4000" b="1" dirty="0">
                <a:effectLst/>
              </a:rPr>
              <a:t>: </a:t>
            </a:r>
            <a:r>
              <a:rPr lang="he-IL" sz="4000" b="1" dirty="0" smtClean="0">
                <a:effectLst/>
              </a:rPr>
              <a:t>"מסמך סוגיות"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3570973" y="2132178"/>
            <a:ext cx="8350125" cy="3578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סיכום הראיונות והצגת התובנות שהופקו</a:t>
            </a:r>
          </a:p>
          <a:p>
            <a:pPr marL="0" marR="0" lvl="0" indent="0" algn="r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המסמך מציג ציטוטים נבחרים מהראיונות, כדי להאיר באמצעותם את הנושאים הקריטיים. </a:t>
            </a:r>
          </a:p>
          <a:p>
            <a:pPr marL="0" marR="0" lvl="0" indent="0" algn="r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הארת  דעות שונות ואפילו מנוגדות (אם היו כאלה), לגבי:</a:t>
            </a:r>
          </a:p>
          <a:p>
            <a:pPr marL="0" marR="0" lvl="0" indent="0" algn="r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מה ייחשב כהצלחה בעתיד, ומה צריך לעשות כדי להשיג זאת. </a:t>
            </a:r>
          </a:p>
          <a:p>
            <a:pPr marL="0" marR="0" lvl="0" indent="0" algn="r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חשוב להדגיש נושאים מוסכמים,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ו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אלה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שהתגלו כשנויים במחלוקת.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Education Issues Paper Displays Studying Concerns 3d Illustration Stock  Photo, Picture And Royalty Free Image. Image 75558913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68" y="2132178"/>
            <a:ext cx="3519739" cy="310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65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Wingdings</vt:lpstr>
      <vt:lpstr>ערכת נושא Office</vt:lpstr>
      <vt:lpstr> שבע שאלות</vt:lpstr>
      <vt:lpstr> שבע שאלות</vt:lpstr>
      <vt:lpstr>שבע שאלות</vt:lpstr>
      <vt:lpstr>שבע שאלות</vt:lpstr>
      <vt:lpstr>שבע שאלות התוצר: "מסמך סוגיות"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שבע שאלות</dc:title>
  <dc:creator>Aharon H.</dc:creator>
  <cp:lastModifiedBy>Aharon H.</cp:lastModifiedBy>
  <cp:revision>1</cp:revision>
  <dcterms:created xsi:type="dcterms:W3CDTF">2021-07-19T11:13:53Z</dcterms:created>
  <dcterms:modified xsi:type="dcterms:W3CDTF">2021-07-19T11:14:08Z</dcterms:modified>
</cp:coreProperties>
</file>