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F9F9-4FC8-41C2-BAD9-1711C16F176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B80E-02DE-428F-A8BD-20474A9C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06A0C-616C-48BF-862F-2522667F554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0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60" y="1673904"/>
            <a:ext cx="7830704" cy="2387600"/>
          </a:xfrm>
        </p:spPr>
        <p:txBody>
          <a:bodyPr anchor="ctr"/>
          <a:lstStyle>
            <a:lvl1pPr algn="ctr"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8374967" y="1731056"/>
            <a:ext cx="3086971" cy="41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7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0F022-CF27-4F73-AE0B-DA92FD2A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2720"/>
            <a:ext cx="10407368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C781560-2AA7-4C98-8D39-80D6B85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ADE57F-3843-4D98-AA89-DD29BA5C1B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7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EECC82-4332-49EA-847F-41B22437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16F33-DBE0-4BC5-BD58-A0E16D7785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9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E5C784-F334-43E5-A046-DF57872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90939"/>
            <a:ext cx="4571999" cy="1766461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68839B-4862-433B-8175-70CF96E8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3" y="290945"/>
            <a:ext cx="6830290" cy="626225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AAB3812-692F-4F79-9827-0B088A04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927" y="2057400"/>
            <a:ext cx="4571999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59B1E6-B599-4392-8175-5CF8D1B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2ADD6C-FE7C-4F4D-B5CC-E4857F528D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6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EA1B9-B76B-4AF7-9281-6B1D0B71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304801"/>
            <a:ext cx="4433454" cy="175259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3965521-383A-49A3-8066-2866AB38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3891" y="360218"/>
            <a:ext cx="6830291" cy="6192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0970271-4AEB-4869-99C2-622C4F1B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74" y="2057399"/>
            <a:ext cx="4433454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CDDD0AA-895B-41BD-AE4E-F49CC9B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76104A-7E6C-4C52-AAB7-999E2B1686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19DC7E-4A50-4826-83BC-C4C4A42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231057B-48C3-45EA-A826-EB56AA3D6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1BE8EE-A0E2-4302-8E78-BA972A2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F3099-AE15-4B50-8174-AA42555C59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0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CFDEF7-3E06-4A10-BE08-31F10EBC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2939" y="268140"/>
            <a:ext cx="2628900" cy="620193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2EC51E7-36F5-447A-812A-2114C021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782" y="268140"/>
            <a:ext cx="8738757" cy="620193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F407BF-4D81-477A-BB2B-21DF59E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A2E4ED-4387-4D58-B2F0-CA628790DA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 rot="5400000">
            <a:off x="10624019" y="-13365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5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8022901" y="2667787"/>
            <a:ext cx="4862945" cy="349160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rgbClr val="95B65D"/>
              </a:gs>
              <a:gs pos="97000">
                <a:srgbClr val="FFE593">
                  <a:alpha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708570" y="-1"/>
            <a:ext cx="348342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8000">
                <a:srgbClr val="F33FAA"/>
              </a:gs>
              <a:gs pos="55000">
                <a:srgbClr val="F9929F">
                  <a:alpha val="36000"/>
                </a:srgbClr>
              </a:gs>
              <a:gs pos="2000">
                <a:srgbClr val="FFE5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prstGeom prst="rect">
            <a:avLst/>
          </a:prstGeom>
          <a:solidFill>
            <a:srgbClr val="CA0C7D">
              <a:alpha val="24000"/>
            </a:srgbClr>
          </a:solidFill>
          <a:ln>
            <a:noFill/>
          </a:ln>
        </p:spPr>
        <p:txBody>
          <a:bodyPr anchor="ctr"/>
          <a:lstStyle>
            <a:lvl1pPr algn="r"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solidFill>
            <a:schemeClr val="tx2"/>
          </a:solidFill>
        </p:spPr>
        <p:txBody>
          <a:bodyPr anchor="ctr"/>
          <a:lstStyle>
            <a:lvl1pPr algn="r">
              <a:defRPr lang="he-IL" sz="5400" b="0" kern="1200" dirty="0" smtClean="0">
                <a:solidFill>
                  <a:srgbClr val="F33F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D939D193-66DD-4B67-92C4-C30989C92F44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8" y="1563693"/>
            <a:ext cx="10315505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FDBA91-8666-42C7-B07C-F6998CD41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שולש שווה-שוקיים 10">
            <a:extLst>
              <a:ext uri="{FF2B5EF4-FFF2-40B4-BE49-F238E27FC236}">
                <a16:creationId xmlns:a16="http://schemas.microsoft.com/office/drawing/2014/main" id="{640294FD-C584-4DAB-AF87-68BD513069E9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325563"/>
          </a:xfrm>
          <a:solidFill>
            <a:srgbClr val="CA0C7D">
              <a:alpha val="33000"/>
            </a:srgbClr>
          </a:solidFill>
        </p:spPr>
        <p:txBody>
          <a:bodyPr>
            <a:noAutofit/>
          </a:bodyPr>
          <a:lstStyle>
            <a:lvl1pPr algn="ctr"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7534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95" y="147415"/>
            <a:ext cx="10730406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63693"/>
            <a:ext cx="11326218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86A6E2-A55A-4973-98B2-EDCB2C21F72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65372" y="1474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0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21" y="147415"/>
            <a:ext cx="10795779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29" y="1563693"/>
            <a:ext cx="11625264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6EE82C-3740-4E18-86B4-3170560D7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6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A3E0D03-2F4C-4747-9236-D64118DC76FE}"/>
              </a:ext>
            </a:extLst>
          </p:cNvPr>
          <p:cNvSpPr/>
          <p:nvPr userDrawn="1"/>
        </p:nvSpPr>
        <p:spPr>
          <a:xfrm>
            <a:off x="0" y="889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35000">
                <a:srgbClr val="A9D2D2"/>
              </a:gs>
              <a:gs pos="2000">
                <a:srgbClr val="3AADAD"/>
              </a:gs>
              <a:gs pos="0">
                <a:srgbClr val="74C0C0"/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393A54-6EB8-4FA2-9AD2-A5EDFFA6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3927"/>
            <a:ext cx="6715579" cy="1833128"/>
          </a:xfrm>
          <a:solidFill>
            <a:srgbClr val="CA0C7D">
              <a:alpha val="23000"/>
            </a:srgbClr>
          </a:solidFill>
        </p:spPr>
        <p:txBody>
          <a:bodyPr anchor="ctr">
            <a:normAutofit/>
          </a:bodyPr>
          <a:lstStyle>
            <a:lvl1pPr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930217-E15C-4B86-99F0-6CB13CD2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715579" cy="1500187"/>
          </a:xfrm>
        </p:spPr>
        <p:txBody>
          <a:bodyPr anchor="ctr">
            <a:normAutofit/>
          </a:bodyPr>
          <a:lstStyle>
            <a:lvl1pPr marL="0" indent="0">
              <a:buNone/>
              <a:defRPr lang="he-IL" sz="4000" kern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B12D49-C52D-40CA-AC13-D47F1FC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891" y="6306696"/>
            <a:ext cx="810491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EA27DD-795F-44D6-BE4F-60D819BB17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10" y="1579293"/>
            <a:ext cx="3238919" cy="45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07B3A3-467F-4156-8707-8B03BD51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2720"/>
            <a:ext cx="10383988" cy="1325563"/>
          </a:xfrm>
        </p:spPr>
        <p:txBody>
          <a:bodyPr/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920E7A-2F57-420D-A3DD-0F04FA3D6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78" y="1645510"/>
            <a:ext cx="5756560" cy="499977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CD1F7E0-4CF2-46CB-A84B-DB521866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964" y="1645510"/>
            <a:ext cx="5756560" cy="499977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0886D0-6997-4A94-96ED-ADC10BA0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E0E881-8BD7-44F6-B90A-A7B5E77327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980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0406F2-43B5-4DF0-BEEE-58438DD7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76" y="240430"/>
            <a:ext cx="10252273" cy="132177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A10871-189B-4109-9EED-B906662E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4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lang="he-IL" sz="4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C64DF6D-D7D2-4DAA-A5C3-69A668B49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770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081527-5DE4-4720-8C1C-84C29F9C3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875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CCB834-E4EA-4B62-BE20-D114803A9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1165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8AA594A-B59D-4862-8C2D-4B9D5B5B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AF385E-211B-40F2-8E67-36807C6F78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33635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7C7FE005-4801-4FC5-BF03-6D680E7D463C}"/>
              </a:ext>
            </a:extLst>
          </p:cNvPr>
          <p:cNvSpPr/>
          <p:nvPr userDrawn="1"/>
        </p:nvSpPr>
        <p:spPr>
          <a:xfrm>
            <a:off x="0" y="0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EA39E1-C569-4167-8548-129CA55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12720"/>
            <a:ext cx="114784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466F4F-3AB1-407B-A8B5-7486D52A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5" y="1673220"/>
            <a:ext cx="11478498" cy="4972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E0FAAA-3C3B-45B1-B3B9-FB5FA301D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2" y="6377515"/>
            <a:ext cx="67194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6000" kern="1200" dirty="0" smtClean="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he-IL" sz="44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4000" kern="120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6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2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28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p.europa.eu/en/publication-detail/-/publication/d1ea6c83-e538-11e7-9749-01aa75ed71a1/language-en/format-PDF/source-60761593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d1ea6c83-e538-11e7-9749-01aa75ed71a1/language-en/format-PDF/source-60761593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hackinfo.com/telepath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שיטת דלפי - </a:t>
            </a:r>
            <a:r>
              <a:rPr lang="en-US" dirty="0" smtClean="0"/>
              <a:t>Delphi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7" y="1173017"/>
            <a:ext cx="1003069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הקמת צוות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היגוי</a:t>
            </a:r>
            <a:endParaRPr kumimoji="0" lang="he-IL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הגדרת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מטרות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שיקולים ראשוניים לגבי סוג השאלות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התייעצות 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עם מס' מומחים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להגדרה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מדויקת של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הסוגיות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וניסוח ראשוני של השאלות.  </a:t>
            </a:r>
          </a:p>
          <a:p>
            <a:pPr marL="285750" marR="0" lvl="0" indent="-28575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איתור המומחים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הרלבנטיים: רצוי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תמהיל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מכמה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תחומי ידע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ניסוח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מפורט של השאלון. זהו שלב 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קריטי!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מומלץ להתייעץ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עם קבוצת מומחים מצומצמת.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הרצת "פיילוט", תיקונים במידת הצורך</a:t>
            </a:r>
          </a:p>
          <a:p>
            <a:pPr marL="285750" marR="0" lvl="0" indent="-28575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הרצת הסקר.</a:t>
            </a:r>
          </a:p>
          <a:p>
            <a:pPr marL="285750" marR="0" lvl="0" indent="-285750" algn="r" defTabSz="914400" rtl="1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עיבוד וניתוח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התוצאות</a:t>
            </a:r>
          </a:p>
          <a:p>
            <a:pPr marL="285750" marR="0" lvl="0" indent="-285750" algn="r" defTabSz="914400" rtl="1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דיון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על הממצאים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רצוי בפאנל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 מומחים</a:t>
            </a:r>
          </a:p>
          <a:p>
            <a:pPr marL="285750" marR="0" lvl="0" indent="-285750" algn="r" defTabSz="914400" rtl="1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סיכום הסקר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720803"/>
          </a:xfrm>
        </p:spPr>
        <p:txBody>
          <a:bodyPr/>
          <a:lstStyle/>
          <a:p>
            <a:r>
              <a:rPr lang="he-IL" sz="4000" dirty="0"/>
              <a:t>שלבי </a:t>
            </a:r>
            <a:r>
              <a:rPr lang="he-IL" sz="4000" dirty="0" smtClean="0"/>
              <a:t>ביצוע </a:t>
            </a:r>
            <a:r>
              <a:rPr lang="he-IL" sz="4000" dirty="0"/>
              <a:t>של סקר </a:t>
            </a:r>
            <a:r>
              <a:rPr lang="he-IL" sz="4000" dirty="0" smtClean="0"/>
              <a:t>דלפי: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92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77" y="1746256"/>
            <a:ext cx="11228696" cy="4221407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he-IL" sz="2800" dirty="0" smtClean="0"/>
              <a:t>חיוני ניסוח ברור ומדויק – כדי למנוע הבדלי פרשנות וכדי שהתשובות </a:t>
            </a:r>
            <a:r>
              <a:rPr lang="he-IL" sz="2800" dirty="0"/>
              <a:t>יהיו </a:t>
            </a:r>
            <a:r>
              <a:rPr lang="he-IL" sz="2800" dirty="0" smtClean="0"/>
              <a:t>מועילות</a:t>
            </a:r>
          </a:p>
          <a:p>
            <a:pPr marL="285750" indent="-285750">
              <a:lnSpc>
                <a:spcPts val="3500"/>
              </a:lnSpc>
            </a:pPr>
            <a:r>
              <a:rPr lang="he-IL" sz="2800" dirty="0" smtClean="0"/>
              <a:t>נמחיש ע"י דוגמה – שימוש </a:t>
            </a:r>
            <a:r>
              <a:rPr lang="he-IL" sz="2800" dirty="0"/>
              <a:t>בטכנולוגיות חדשות </a:t>
            </a:r>
            <a:r>
              <a:rPr lang="he-IL" sz="2800" dirty="0" smtClean="0"/>
              <a:t>בחינוך.  </a:t>
            </a:r>
          </a:p>
          <a:p>
            <a:pPr marL="285750" indent="-285750">
              <a:lnSpc>
                <a:spcPts val="3500"/>
              </a:lnSpc>
            </a:pPr>
            <a:r>
              <a:rPr lang="he-IL" sz="2800" dirty="0" smtClean="0"/>
              <a:t>מהו </a:t>
            </a:r>
            <a:r>
              <a:rPr lang="he-IL" sz="2800" dirty="0"/>
              <a:t>המועד החזוי לשימוש בהן, מה חשיבותן, </a:t>
            </a:r>
            <a:r>
              <a:rPr lang="he-IL" sz="2800" dirty="0" err="1"/>
              <a:t>וכו</a:t>
            </a:r>
            <a:r>
              <a:rPr lang="he-IL" sz="2800" dirty="0"/>
              <a:t>'.  אחד ההיגדים בסקר כזה עשוי להיות: </a:t>
            </a:r>
            <a:endParaRPr lang="en-US" sz="2800" dirty="0"/>
          </a:p>
          <a:p>
            <a:pPr marL="0" indent="0">
              <a:buNone/>
            </a:pPr>
            <a:r>
              <a:rPr lang="he-IL" sz="2800" b="1" i="1" dirty="0" smtClean="0"/>
              <a:t>               </a:t>
            </a:r>
            <a:r>
              <a:rPr lang="he-IL" sz="2800" b="1" i="1" dirty="0" smtClean="0">
                <a:solidFill>
                  <a:srgbClr val="C00000"/>
                </a:solidFill>
              </a:rPr>
              <a:t>"</a:t>
            </a:r>
            <a:r>
              <a:rPr lang="he-IL" sz="2800" b="1" i="1" dirty="0">
                <a:solidFill>
                  <a:srgbClr val="C00000"/>
                </a:solidFill>
              </a:rPr>
              <a:t>יש שימוש נרחב בממשק מוח-מחשב בחינוך</a:t>
            </a:r>
            <a:r>
              <a:rPr lang="he-IL" sz="2800" b="1" i="1" dirty="0" smtClean="0">
                <a:solidFill>
                  <a:srgbClr val="C00000"/>
                </a:solidFill>
              </a:rPr>
              <a:t>"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e-IL" sz="2800" dirty="0"/>
              <a:t>זהו ניסוח עמום </a:t>
            </a:r>
            <a:r>
              <a:rPr lang="he-IL" sz="2800" dirty="0" smtClean="0"/>
              <a:t>מדי! דוגמה לניסוח עדיף:</a:t>
            </a:r>
            <a:endParaRPr lang="en-US" sz="2800" dirty="0"/>
          </a:p>
          <a:p>
            <a:pPr marL="971550" indent="0">
              <a:buNone/>
            </a:pPr>
            <a:r>
              <a:rPr lang="he-IL" sz="2800" b="1" i="1" dirty="0">
                <a:solidFill>
                  <a:srgbClr val="C00000"/>
                </a:solidFill>
              </a:rPr>
              <a:t>"לפחות 30% מהתלמידים בכיתות </a:t>
            </a:r>
            <a:r>
              <a:rPr lang="he-IL" sz="2800" b="1" i="1" dirty="0" smtClean="0">
                <a:solidFill>
                  <a:srgbClr val="C00000"/>
                </a:solidFill>
              </a:rPr>
              <a:t>יא</a:t>
            </a:r>
            <a:r>
              <a:rPr lang="he-IL" sz="2800" b="1" i="1" dirty="0">
                <a:solidFill>
                  <a:srgbClr val="C00000"/>
                </a:solidFill>
              </a:rPr>
              <a:t>' – </a:t>
            </a:r>
            <a:r>
              <a:rPr lang="he-IL" sz="2800" b="1" i="1" dirty="0" err="1">
                <a:solidFill>
                  <a:srgbClr val="C00000"/>
                </a:solidFill>
              </a:rPr>
              <a:t>יב</a:t>
            </a:r>
            <a:r>
              <a:rPr lang="he-IL" sz="2800" b="1" i="1" dirty="0">
                <a:solidFill>
                  <a:srgbClr val="C00000"/>
                </a:solidFill>
              </a:rPr>
              <a:t>' עושים שימוש בממשקי מוח-מחשב, לפחות ברבע מהזמן בו הם לומדים בכיתה</a:t>
            </a:r>
            <a:r>
              <a:rPr lang="he-IL" sz="2800" b="1" i="1" dirty="0" smtClean="0">
                <a:solidFill>
                  <a:srgbClr val="C00000"/>
                </a:solidFill>
              </a:rPr>
              <a:t>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05530"/>
          </a:xfrm>
        </p:spPr>
        <p:txBody>
          <a:bodyPr/>
          <a:lstStyle/>
          <a:p>
            <a:r>
              <a:rPr lang="he-IL" sz="4800" dirty="0" smtClean="0"/>
              <a:t>ניסוח שאלות/היגדים בסקר דלפי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312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14" y="1866329"/>
            <a:ext cx="10689130" cy="3610446"/>
          </a:xfrm>
        </p:spPr>
        <p:txBody>
          <a:bodyPr>
            <a:noAutofit/>
          </a:bodyPr>
          <a:lstStyle/>
          <a:p>
            <a:r>
              <a:rPr lang="he-IL" sz="2800" b="1" dirty="0"/>
              <a:t>ניסוח השאלות המתייחסות להיגדים: </a:t>
            </a:r>
            <a:r>
              <a:rPr lang="he-IL" sz="2800" dirty="0" smtClean="0"/>
              <a:t>חשוב </a:t>
            </a:r>
            <a:r>
              <a:rPr lang="he-IL" sz="2800" dirty="0"/>
              <a:t>להקפיד </a:t>
            </a:r>
            <a:r>
              <a:rPr lang="he-IL" sz="2800" dirty="0" smtClean="0"/>
              <a:t>שיהיה ברורים ומדויק. </a:t>
            </a:r>
            <a:endParaRPr lang="en-US" sz="2800" dirty="0"/>
          </a:p>
          <a:p>
            <a:pPr marL="0" indent="0">
              <a:buNone/>
            </a:pPr>
            <a:r>
              <a:rPr lang="he-IL" sz="2800" dirty="0"/>
              <a:t>לדוגמה, שאלות המתייחסות להיגד הקודם עשויות להיות:</a:t>
            </a:r>
            <a:endParaRPr lang="en-US" sz="2800" dirty="0"/>
          </a:p>
          <a:p>
            <a:pPr marL="0" lvl="0" indent="0">
              <a:buNone/>
            </a:pPr>
            <a:r>
              <a:rPr lang="he-IL" sz="2800" b="1" i="1" dirty="0" smtClean="0"/>
              <a:t>        </a:t>
            </a:r>
            <a:r>
              <a:rPr lang="he-IL" sz="2800" b="1" i="1" dirty="0" smtClean="0">
                <a:solidFill>
                  <a:srgbClr val="C00000"/>
                </a:solidFill>
              </a:rPr>
              <a:t>מתי </a:t>
            </a:r>
            <a:r>
              <a:rPr lang="he-IL" sz="2800" b="1" i="1" dirty="0">
                <a:solidFill>
                  <a:srgbClr val="C00000"/>
                </a:solidFill>
              </a:rPr>
              <a:t>לדעתך זה יתממש? נא לבחור באחת האפשרויות</a:t>
            </a:r>
            <a:r>
              <a:rPr lang="he-IL" sz="2800" b="1" i="1" dirty="0" smtClean="0">
                <a:solidFill>
                  <a:srgbClr val="C00000"/>
                </a:solidFill>
              </a:rPr>
              <a:t>:</a:t>
            </a:r>
          </a:p>
          <a:p>
            <a:pPr marL="404813" lvl="0" indent="104775">
              <a:buNone/>
            </a:pPr>
            <a:r>
              <a:rPr lang="he-IL" sz="2800" b="1" i="1" dirty="0" smtClean="0"/>
              <a:t> </a:t>
            </a:r>
            <a:r>
              <a:rPr lang="he-IL" sz="2800" b="1" i="1" dirty="0" smtClean="0">
                <a:solidFill>
                  <a:srgbClr val="C00000"/>
                </a:solidFill>
              </a:rPr>
              <a:t>2025-2030, </a:t>
            </a:r>
            <a:r>
              <a:rPr lang="he-IL" sz="2800" b="1" i="1" dirty="0">
                <a:solidFill>
                  <a:srgbClr val="C00000"/>
                </a:solidFill>
              </a:rPr>
              <a:t>2031-2035, 2036-2040, 2041-2045, מאוחר יותר, לעולם לא. </a:t>
            </a:r>
            <a:endParaRPr lang="he-IL" sz="2800" b="1" i="1" dirty="0"/>
          </a:p>
          <a:p>
            <a:pPr marL="404813" lvl="0" indent="104775">
              <a:buNone/>
            </a:pPr>
            <a:endParaRPr lang="he-IL" sz="2800" b="1" i="1" dirty="0" smtClean="0">
              <a:solidFill>
                <a:srgbClr val="C00000"/>
              </a:solidFill>
            </a:endParaRPr>
          </a:p>
          <a:p>
            <a:pPr marL="404813" lvl="0" indent="104775">
              <a:buNone/>
            </a:pPr>
            <a:r>
              <a:rPr lang="he-IL" sz="2800" b="1" i="1" dirty="0" smtClean="0">
                <a:solidFill>
                  <a:srgbClr val="C00000"/>
                </a:solidFill>
              </a:rPr>
              <a:t>מה </a:t>
            </a:r>
            <a:r>
              <a:rPr lang="he-IL" sz="2800" b="1" i="1" dirty="0">
                <a:solidFill>
                  <a:srgbClr val="C00000"/>
                </a:solidFill>
              </a:rPr>
              <a:t>תהיה תרומת השימוש בטכנולוגיה זאת להישגי התלמידים? נא לבחור באחת האפשרויות: </a:t>
            </a:r>
            <a:endParaRPr lang="he-IL" sz="2800" b="1" i="1" dirty="0" smtClean="0">
              <a:solidFill>
                <a:srgbClr val="C00000"/>
              </a:solidFill>
            </a:endParaRPr>
          </a:p>
          <a:p>
            <a:pPr marL="741363" indent="0">
              <a:buNone/>
              <a:tabLst>
                <a:tab pos="231775" algn="l"/>
              </a:tabLst>
            </a:pPr>
            <a:r>
              <a:rPr lang="he-IL" sz="2800" b="1" i="1" dirty="0" smtClean="0">
                <a:solidFill>
                  <a:srgbClr val="C00000"/>
                </a:solidFill>
              </a:rPr>
              <a:t>אפסית</a:t>
            </a:r>
            <a:r>
              <a:rPr lang="he-IL" sz="2800" b="1" i="1" dirty="0">
                <a:solidFill>
                  <a:srgbClr val="C00000"/>
                </a:solidFill>
              </a:rPr>
              <a:t>, נמוכה, בינונית, גבוהה, גבוהה מאוד. </a:t>
            </a:r>
            <a:endParaRPr lang="en-US" sz="2800" dirty="0">
              <a:solidFill>
                <a:srgbClr val="C00000"/>
              </a:solidFill>
            </a:endParaRPr>
          </a:p>
          <a:p>
            <a:pPr marL="285750" indent="-285750">
              <a:lnSpc>
                <a:spcPts val="3500"/>
              </a:lnSpc>
            </a:pPr>
            <a:endParaRPr lang="he-IL" sz="28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920989"/>
          </a:xfrm>
        </p:spPr>
        <p:txBody>
          <a:bodyPr/>
          <a:lstStyle/>
          <a:p>
            <a:r>
              <a:rPr lang="he-IL" sz="4800" dirty="0" smtClean="0"/>
              <a:t>סקר דלפי: המשך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60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805485"/>
          </a:xfrm>
        </p:spPr>
        <p:txBody>
          <a:bodyPr/>
          <a:lstStyle/>
          <a:p>
            <a:r>
              <a:rPr lang="he-IL" sz="4800" dirty="0" smtClean="0"/>
              <a:t>דלפי מדיניות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0460" y="1169057"/>
            <a:ext cx="10117448" cy="5347245"/>
          </a:xfrm>
        </p:spPr>
        <p:txBody>
          <a:bodyPr>
            <a:noAutofit/>
          </a:bodyPr>
          <a:lstStyle/>
          <a:p>
            <a:r>
              <a:rPr lang="he-IL" sz="2800" dirty="0" smtClean="0"/>
              <a:t>דוגמה: מדיניות </a:t>
            </a:r>
            <a:r>
              <a:rPr lang="he-IL" sz="2800" dirty="0"/>
              <a:t>ואמצעים שישפרו את כישורי התלמידים </a:t>
            </a:r>
            <a:r>
              <a:rPr lang="he-IL" sz="2800" dirty="0" smtClean="0"/>
              <a:t>להתמודד </a:t>
            </a:r>
            <a:r>
              <a:rPr lang="he-IL" sz="2800" dirty="0"/>
              <a:t>עם אתגרי עולם העבודה </a:t>
            </a:r>
            <a:r>
              <a:rPr lang="he-IL" sz="2800" dirty="0" smtClean="0"/>
              <a:t>העתידי. דוגמה </a:t>
            </a:r>
            <a:r>
              <a:rPr lang="he-IL" sz="2800" b="1" dirty="0" smtClean="0"/>
              <a:t>לשאלה פתוחה </a:t>
            </a:r>
            <a:r>
              <a:rPr lang="he-IL" sz="2800" dirty="0" smtClean="0"/>
              <a:t>לסבב הראשון:</a:t>
            </a:r>
            <a:endParaRPr lang="en-US" sz="2800" dirty="0"/>
          </a:p>
          <a:p>
            <a:pPr marL="0" indent="0">
              <a:buNone/>
            </a:pPr>
            <a:r>
              <a:rPr lang="he-IL" sz="2800" b="1" i="1" dirty="0">
                <a:solidFill>
                  <a:srgbClr val="C00000"/>
                </a:solidFill>
              </a:rPr>
              <a:t>מה </a:t>
            </a:r>
            <a:r>
              <a:rPr lang="he-IL" sz="2800" b="1" i="1" dirty="0" smtClean="0">
                <a:solidFill>
                  <a:srgbClr val="C00000"/>
                </a:solidFill>
              </a:rPr>
              <a:t>הם האמצעים </a:t>
            </a:r>
            <a:r>
              <a:rPr lang="he-IL" sz="2800" b="1" i="1" dirty="0">
                <a:solidFill>
                  <a:srgbClr val="C00000"/>
                </a:solidFill>
              </a:rPr>
              <a:t>הטובים ביותר שישפרו את כישורי התלמידים כך שיתאימו לאתגרי עולם העבודה של שנת 2050.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he-IL" sz="2800" dirty="0"/>
              <a:t>על סמך </a:t>
            </a:r>
            <a:r>
              <a:rPr lang="he-IL" sz="2800" dirty="0" smtClean="0"/>
              <a:t>התשובות בסבב </a:t>
            </a:r>
            <a:r>
              <a:rPr lang="he-IL" sz="2800" dirty="0"/>
              <a:t>הראשון תיבנה רשימה </a:t>
            </a:r>
            <a:r>
              <a:rPr lang="he-IL" sz="2800" dirty="0" smtClean="0"/>
              <a:t>של</a:t>
            </a:r>
            <a:r>
              <a:rPr lang="he-IL" sz="2800" dirty="0"/>
              <a:t> </a:t>
            </a:r>
            <a:r>
              <a:rPr lang="he-IL" sz="2800" dirty="0" smtClean="0"/>
              <a:t> </a:t>
            </a:r>
            <a:r>
              <a:rPr lang="he-IL" sz="2800" dirty="0"/>
              <a:t>10 אמצעים. בסבב השני תופיע השאלה הבאה:</a:t>
            </a:r>
            <a:endParaRPr lang="en-US" sz="2800" dirty="0"/>
          </a:p>
          <a:p>
            <a:pPr marL="0" indent="0">
              <a:buNone/>
            </a:pPr>
            <a:r>
              <a:rPr lang="he-IL" sz="2800" b="1" i="1" dirty="0">
                <a:solidFill>
                  <a:srgbClr val="C00000"/>
                </a:solidFill>
              </a:rPr>
              <a:t>להלן 10 אמצעים אפשריים לשיפור כישורי התלמידים לצורך התאמה לאתגרי עולם העבודה בשנת 2050. נא לתת לכל אמצעי ציון חשיבות בסולם 1 עד 10 </a:t>
            </a:r>
            <a:r>
              <a:rPr lang="he-IL" sz="2800" b="1" dirty="0">
                <a:solidFill>
                  <a:srgbClr val="C00000"/>
                </a:solidFill>
              </a:rPr>
              <a:t>(1=לחלוטין לא חשוב, 10=חשיבות מכרעת). 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he-IL" sz="2800" dirty="0"/>
              <a:t>במידת הצורך, </a:t>
            </a:r>
            <a:r>
              <a:rPr lang="he-IL" sz="2800" dirty="0" smtClean="0"/>
              <a:t>יורץ סבב </a:t>
            </a:r>
            <a:r>
              <a:rPr lang="he-IL" sz="2800" dirty="0"/>
              <a:t>נוסף </a:t>
            </a:r>
            <a:r>
              <a:rPr lang="he-IL" sz="2800" dirty="0" smtClean="0"/>
              <a:t>בו יוצג </a:t>
            </a:r>
            <a:r>
              <a:rPr lang="he-IL" sz="2800" dirty="0"/>
              <a:t>סדר העדיפות </a:t>
            </a:r>
            <a:r>
              <a:rPr lang="he-IL" sz="2800" dirty="0" smtClean="0"/>
              <a:t>על </a:t>
            </a:r>
            <a:r>
              <a:rPr lang="he-IL" sz="2800" dirty="0"/>
              <a:t>סמך </a:t>
            </a:r>
            <a:r>
              <a:rPr lang="he-IL" sz="2800" dirty="0" smtClean="0"/>
              <a:t>הסבב </a:t>
            </a:r>
            <a:r>
              <a:rPr lang="he-IL" sz="2800" dirty="0"/>
              <a:t>השני, והמשתתפים יוכלו לשקול שוב את עמדתם, לנמק, </a:t>
            </a:r>
            <a:r>
              <a:rPr lang="he-IL" sz="2800" dirty="0" err="1"/>
              <a:t>וכו</a:t>
            </a:r>
            <a:r>
              <a:rPr lang="he-IL" sz="2800" dirty="0"/>
              <a:t>'.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71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24000" y="115889"/>
            <a:ext cx="9144000" cy="150810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Transmitting the contents of one’s thoughts to the brain of someone else, without using eyes or ears, for communicating between people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תקשורת ישירה בין מוח למוח ("טלפתיה" באמצעים טכנולוגיים)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359150" y="6308725"/>
            <a:ext cx="6624638" cy="446088"/>
          </a:xfrm>
          <a:prstGeom prst="rect">
            <a:avLst/>
          </a:prstGeom>
          <a:solidFill>
            <a:srgbClr val="22289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9-th Delphi Survey, NISTEP, Japan, 2010 </a:t>
            </a:r>
            <a:endParaRPr kumimoji="0" lang="he-IL" sz="2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03388" y="1168381"/>
            <a:ext cx="8785225" cy="5127625"/>
            <a:chOff x="179388" y="1125538"/>
            <a:chExt cx="8785225" cy="512762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9343"/>
            <a:stretch>
              <a:fillRect/>
            </a:stretch>
          </p:blipFill>
          <p:spPr bwMode="auto">
            <a:xfrm>
              <a:off x="179388" y="4868863"/>
              <a:ext cx="8785225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9012"/>
            <a:stretch>
              <a:fillRect/>
            </a:stretch>
          </p:blipFill>
          <p:spPr bwMode="auto">
            <a:xfrm>
              <a:off x="179388" y="1125538"/>
              <a:ext cx="8785225" cy="374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179388" y="4868863"/>
              <a:ext cx="5256212" cy="1368425"/>
              <a:chOff x="179512" y="4869160"/>
              <a:chExt cx="5256584" cy="13681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9512" y="4869160"/>
                <a:ext cx="431831" cy="136815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70" name="Text Box 8"/>
              <p:cNvSpPr txBox="1">
                <a:spLocks noChangeArrowheads="1"/>
              </p:cNvSpPr>
              <p:nvPr/>
            </p:nvSpPr>
            <p:spPr bwMode="auto">
              <a:xfrm>
                <a:off x="3995936" y="4869160"/>
                <a:ext cx="1152128" cy="36933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סבב 1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4788350" y="5229450"/>
                <a:ext cx="287358" cy="714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72" name="Text Box 8"/>
              <p:cNvSpPr txBox="1">
                <a:spLocks noChangeArrowheads="1"/>
              </p:cNvSpPr>
              <p:nvPr/>
            </p:nvSpPr>
            <p:spPr bwMode="auto">
              <a:xfrm>
                <a:off x="3995936" y="5661248"/>
                <a:ext cx="1152128" cy="36933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סבב 2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075708" y="5661164"/>
                <a:ext cx="360388" cy="1126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7" name="TextBox 11"/>
            <p:cNvSpPr txBox="1">
              <a:spLocks noChangeArrowheads="1"/>
            </p:cNvSpPr>
            <p:nvPr/>
          </p:nvSpPr>
          <p:spPr bwMode="auto">
            <a:xfrm>
              <a:off x="4716463" y="3933825"/>
              <a:ext cx="18002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2035</a:t>
              </a:r>
              <a:endPara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651500" y="4508500"/>
              <a:ext cx="0" cy="504825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427069" y="1194433"/>
            <a:ext cx="3224463" cy="759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84168" y="4602207"/>
            <a:ext cx="249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תשובות של בעלי מומחיות גבוהה: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52876" y="1143456"/>
            <a:ext cx="8104471" cy="4343062"/>
            <a:chOff x="0" y="1322696"/>
            <a:chExt cx="8104471" cy="43935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lum contrast="-11000"/>
            </a:blip>
            <a:stretch>
              <a:fillRect/>
            </a:stretch>
          </p:blipFill>
          <p:spPr>
            <a:xfrm>
              <a:off x="0" y="1568917"/>
              <a:ext cx="5810962" cy="41473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92791" y="2099081"/>
              <a:ext cx="201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סבב ראשון: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2791" y="3164613"/>
              <a:ext cx="201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סבב שני: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398745" y="1568918"/>
              <a:ext cx="712270" cy="3561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62889" y="1322696"/>
              <a:ext cx="8855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חציון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26446" y="3430757"/>
            <a:ext cx="5192446" cy="646331"/>
            <a:chOff x="3575785" y="4018474"/>
            <a:chExt cx="5192446" cy="646331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4372312" y="3323086"/>
              <a:ext cx="187620" cy="1780674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5356459" y="4240560"/>
              <a:ext cx="918828" cy="666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75287" y="4018474"/>
              <a:ext cx="2492944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תחום בין רבעוני (50% מהתשובות סביב החציון)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2131" y="5744157"/>
            <a:ext cx="11088303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הטווח הבין-רבעוני מבטא את מידת ההסכמה (קונצנזוס) לגבי מועד המימוש המשוער.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3051" y="329582"/>
            <a:ext cx="9347879" cy="690166"/>
          </a:xfrm>
        </p:spPr>
        <p:txBody>
          <a:bodyPr/>
          <a:lstStyle/>
          <a:p>
            <a:r>
              <a:rPr lang="he-IL" sz="4600" dirty="0" smtClean="0"/>
              <a:t/>
            </a:r>
            <a:br>
              <a:rPr lang="he-IL" sz="4600" dirty="0" smtClean="0"/>
            </a:br>
            <a:r>
              <a:rPr lang="he-IL" sz="4600" dirty="0" smtClean="0"/>
              <a:t>אופן </a:t>
            </a:r>
            <a:r>
              <a:rPr lang="he-IL" sz="4600" dirty="0"/>
              <a:t>הצגת תוצאות </a:t>
            </a:r>
            <a:r>
              <a:rPr lang="he-IL" sz="4600" dirty="0" smtClean="0"/>
              <a:t>(מתוך </a:t>
            </a:r>
            <a:r>
              <a:rPr lang="he-IL" sz="4600" dirty="0" err="1"/>
              <a:t>הדלפי</a:t>
            </a:r>
            <a:r>
              <a:rPr lang="he-IL" sz="4600" dirty="0"/>
              <a:t> </a:t>
            </a:r>
            <a:r>
              <a:rPr lang="he-IL" sz="4600" dirty="0" smtClean="0"/>
              <a:t>היפני)</a:t>
            </a:r>
            <a:r>
              <a:rPr lang="he-IL" sz="4600" dirty="0"/>
              <a:t/>
            </a:r>
            <a:br>
              <a:rPr lang="he-IL" sz="4600" dirty="0"/>
            </a:b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9461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850" y="1697083"/>
            <a:ext cx="9347879" cy="1325563"/>
          </a:xfrm>
        </p:spPr>
        <p:txBody>
          <a:bodyPr/>
          <a:lstStyle/>
          <a:p>
            <a:r>
              <a:rPr lang="he-IL" dirty="0" smtClean="0"/>
              <a:t>ומה חשבו מומחים באירופה על שימוש עתידי ב-</a:t>
            </a:r>
            <a:r>
              <a:rPr lang="en-US" dirty="0" smtClean="0"/>
              <a:t>AR</a:t>
            </a:r>
            <a:r>
              <a:rPr lang="he-IL" dirty="0" smtClean="0"/>
              <a:t>/</a:t>
            </a:r>
            <a:r>
              <a:rPr lang="en-US" dirty="0" smtClean="0"/>
              <a:t>VR</a:t>
            </a:r>
            <a:r>
              <a:rPr lang="he-IL" dirty="0" smtClean="0"/>
              <a:t> בחינוך?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16850" y="3533904"/>
            <a:ext cx="9347879" cy="1325563"/>
          </a:xfrm>
          <a:prstGeom prst="rect">
            <a:avLst/>
          </a:prstGeom>
          <a:solidFill>
            <a:srgbClr val="CA0C7D">
              <a:alpha val="33000"/>
            </a:srgbClr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דוגמה של "דלפי טיעוני"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Argumentative Delphi</a:t>
            </a:r>
            <a:endParaRPr kumimoji="0" lang="he-IL" sz="4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712121"/>
          </a:xfrm>
        </p:spPr>
        <p:txBody>
          <a:bodyPr/>
          <a:lstStyle/>
          <a:p>
            <a:r>
              <a:rPr lang="he-IL" sz="4600" dirty="0" smtClean="0"/>
              <a:t>דוגמה מסקר דלפי של האיחוד האירופי</a:t>
            </a:r>
            <a:endParaRPr lang="en-US" sz="4600" dirty="0"/>
          </a:p>
        </p:txBody>
      </p:sp>
      <p:sp>
        <p:nvSpPr>
          <p:cNvPr id="8" name="TextBox 7"/>
          <p:cNvSpPr txBox="1"/>
          <p:nvPr/>
        </p:nvSpPr>
        <p:spPr>
          <a:xfrm>
            <a:off x="7998594" y="5336605"/>
            <a:ext cx="2350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דצמבר 2017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דוח 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BOHEMIA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Transitions on the Horizon: Perspectives for the European Union's future  research and innovation policies – Petra Schaper Rink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91" y="904510"/>
            <a:ext cx="4102768" cy="577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712121"/>
          </a:xfrm>
        </p:spPr>
        <p:txBody>
          <a:bodyPr/>
          <a:lstStyle/>
          <a:p>
            <a:r>
              <a:rPr lang="he-IL" sz="4600" dirty="0" smtClean="0"/>
              <a:t>דוגמה מסקר דלפי של האיחוד האירופי</a:t>
            </a:r>
            <a:endParaRPr lang="en-US" sz="4600" dirty="0"/>
          </a:p>
        </p:txBody>
      </p:sp>
      <p:sp>
        <p:nvSpPr>
          <p:cNvPr id="5" name="Rectangle 4"/>
          <p:cNvSpPr/>
          <p:nvPr/>
        </p:nvSpPr>
        <p:spPr>
          <a:xfrm>
            <a:off x="-134302" y="859536"/>
            <a:ext cx="1088764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המועד בו מציאות מדומה ורבודה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inherit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מהוות פרקטיקה סטנדרטית ב-95% מהסביבה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החינוכית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(התפלגות הערכות של 88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מומחים)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1"/>
          <a:stretch/>
        </p:blipFill>
        <p:spPr bwMode="auto">
          <a:xfrm>
            <a:off x="210459" y="1979374"/>
            <a:ext cx="7836261" cy="47780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54696" y="2030782"/>
            <a:ext cx="4078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הסכמה בין המומחים: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39%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עד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2030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36% -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אחרי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2040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או לעולם לא.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3024" y="5486705"/>
            <a:ext cx="3849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מקור: </a:t>
            </a:r>
            <a:r>
              <a:rPr kumimoji="0" lang="he-IL" sz="2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דוח </a:t>
            </a:r>
            <a:r>
              <a:rPr kumimoji="0" lang="en-US" sz="2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BOHEMIA</a:t>
            </a:r>
            <a:r>
              <a:rPr kumimoji="0" lang="he-IL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של האיחוד האירופי. 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8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59" y="1929453"/>
            <a:ext cx="7200994" cy="5111744"/>
          </a:xfrm>
        </p:spPr>
        <p:txBody>
          <a:bodyPr>
            <a:noAutofit/>
          </a:bodyPr>
          <a:lstStyle/>
          <a:p>
            <a:pPr lvl="0"/>
            <a:r>
              <a:rPr lang="he-IL" sz="2800" dirty="0" smtClean="0"/>
              <a:t>טכנולוגיות </a:t>
            </a:r>
            <a:r>
              <a:rPr lang="he-IL" sz="2800" dirty="0"/>
              <a:t>אלה יעצימו וישדרגו את השיטות הקיימות, אך לא יחליפו אותן. (77 מומחים)</a:t>
            </a:r>
            <a:endParaRPr lang="en-US" sz="2800" dirty="0"/>
          </a:p>
          <a:p>
            <a:pPr lvl="0"/>
            <a:r>
              <a:rPr lang="he-IL" sz="2800" dirty="0"/>
              <a:t>השימוש בהן מצריך מחקר זהיר; </a:t>
            </a:r>
            <a:r>
              <a:rPr lang="he-IL" sz="2800" dirty="0" smtClean="0"/>
              <a:t>לא </a:t>
            </a:r>
            <a:r>
              <a:rPr lang="he-IL" sz="2800" dirty="0"/>
              <a:t>רוצים "מידה אחת שמתאימה לכל הצרכים החינוכיים". בכל מקום שהן מתאימות והולמות, נקבל אותן בברכה. (35 מומחים)</a:t>
            </a:r>
            <a:endParaRPr lang="en-US" sz="2800" dirty="0"/>
          </a:p>
          <a:p>
            <a:pPr lvl="0"/>
            <a:r>
              <a:rPr lang="he-IL" sz="2800" dirty="0"/>
              <a:t>אפילו במדינות מפותחות הטכנולוגיות החינוכיות הבסיסיות השתנו רק מעט מאוד במאה השנים האחרונות... (35 מומחים</a:t>
            </a:r>
            <a:r>
              <a:rPr lang="he-IL" sz="2800" dirty="0" smtClean="0"/>
              <a:t>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350861" cy="1141889"/>
          </a:xfrm>
        </p:spPr>
        <p:txBody>
          <a:bodyPr/>
          <a:lstStyle/>
          <a:p>
            <a:r>
              <a:rPr lang="he-IL" sz="40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המועד בו </a:t>
            </a:r>
            <a:r>
              <a:rPr lang="en-US" sz="4000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VR</a:t>
            </a:r>
            <a:r>
              <a:rPr lang="he-IL" sz="4000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ו-</a:t>
            </a:r>
            <a:r>
              <a:rPr lang="en-US" sz="4000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AR</a:t>
            </a:r>
            <a:r>
              <a:rPr lang="he-IL" sz="4000" dirty="0" smtClean="0">
                <a:solidFill>
                  <a:srgbClr val="1C1E21"/>
                </a:solidFill>
                <a:ea typeface="Times New Roman" panose="02020603050405020304" pitchFamily="18" charset="0"/>
                <a:cs typeface="inherit"/>
              </a:rPr>
              <a:t> </a:t>
            </a:r>
            <a:r>
              <a:rPr lang="he-IL" sz="40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מהוות פרקטיקה סטנדרטית ב-95% מהסביבה </a:t>
            </a:r>
            <a:r>
              <a:rPr lang="he-IL" sz="4000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החינוכית: נימוקים שכיחים</a:t>
            </a:r>
            <a:endParaRPr lang="en-US" sz="4000" dirty="0"/>
          </a:p>
        </p:txBody>
      </p:sp>
      <p:pic>
        <p:nvPicPr>
          <p:cNvPr id="14338" name="Picture 2" descr="The Best VR/AR Real Estate Pre-Construction Animation Company | Virtual  reality design, Augmented reality technology, Virtual re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99" y="2313433"/>
            <a:ext cx="4615116" cy="28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772" y="1163059"/>
            <a:ext cx="10156783" cy="80021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"טלפתיה טכנולוגית": </a:t>
            </a:r>
            <a:r>
              <a:rPr kumimoji="0" lang="he-IL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שידור </a:t>
            </a:r>
            <a:r>
              <a:rPr kumimoji="0" lang="he-IL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מחשבות ממוח למוח, </a:t>
            </a:r>
            <a:r>
              <a:rPr kumimoji="0" lang="he-IL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לתקשורת </a:t>
            </a:r>
            <a:r>
              <a:rPr kumimoji="0" lang="he-IL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בין בני אדם</a:t>
            </a:r>
            <a:r>
              <a:rPr kumimoji="0" lang="he-IL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kumimoji="0" lang="he-IL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מתי טכנולוגיה כזאת תבשיל? </a:t>
            </a:r>
            <a:r>
              <a:rPr kumimoji="0" lang="he-IL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מתי תהיה נפוצה? מה </a:t>
            </a:r>
            <a:r>
              <a:rPr kumimoji="0" lang="he-IL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חשיבותה? מה יהיו ההשלכות?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8" y="1963278"/>
            <a:ext cx="6732548" cy="4297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772" y="6260925"/>
            <a:ext cx="352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https://biohackinfo.com/telepathy/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180450" cy="905530"/>
          </a:xfrm>
        </p:spPr>
        <p:txBody>
          <a:bodyPr/>
          <a:lstStyle/>
          <a:p>
            <a:r>
              <a:rPr lang="he-IL" sz="4800" dirty="0"/>
              <a:t>דוגמה </a:t>
            </a:r>
            <a:r>
              <a:rPr lang="he-IL" sz="4800" dirty="0" smtClean="0"/>
              <a:t>לחיזוי שקשה </a:t>
            </a:r>
            <a:r>
              <a:rPr lang="he-IL" sz="4800" dirty="0"/>
              <a:t>לטפל </a:t>
            </a:r>
            <a:r>
              <a:rPr lang="he-IL" sz="4800" dirty="0" smtClean="0"/>
              <a:t>בו </a:t>
            </a:r>
            <a:r>
              <a:rPr lang="he-IL" sz="4800" dirty="0"/>
              <a:t>ע"י חיוץ מגמות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51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016" y="1572837"/>
            <a:ext cx="6924127" cy="4361619"/>
          </a:xfrm>
        </p:spPr>
        <p:txBody>
          <a:bodyPr>
            <a:noAutofit/>
          </a:bodyPr>
          <a:lstStyle/>
          <a:p>
            <a:pPr lvl="0"/>
            <a:r>
              <a:rPr lang="he-IL" sz="3000" dirty="0" smtClean="0"/>
              <a:t>שימוש </a:t>
            </a:r>
            <a:r>
              <a:rPr lang="he-IL" sz="3000" dirty="0"/>
              <a:t>בטכנולוגיות אלה בסביבות חינוכיות </a:t>
            </a:r>
            <a:r>
              <a:rPr lang="he-IL" sz="3000" dirty="0" smtClean="0"/>
              <a:t>יחייב </a:t>
            </a:r>
            <a:r>
              <a:rPr lang="he-IL" sz="3000" dirty="0"/>
              <a:t>תשומת לב </a:t>
            </a:r>
            <a:r>
              <a:rPr lang="he-IL" sz="3000" dirty="0" smtClean="0"/>
              <a:t>רבה </a:t>
            </a:r>
            <a:r>
              <a:rPr lang="he-IL" sz="3000" dirty="0"/>
              <a:t>לגבי פרטיות, ביטחון ואתיקה (55 מומחים)</a:t>
            </a:r>
            <a:endParaRPr lang="en-US" sz="3000" dirty="0"/>
          </a:p>
          <a:p>
            <a:pPr lvl="0"/>
            <a:r>
              <a:rPr lang="he-IL" sz="3000" dirty="0"/>
              <a:t>ההשפעות החברתיות והאינדיבידואליות (קוגניטיביות, רגשיות, התנהגותיות) </a:t>
            </a:r>
            <a:r>
              <a:rPr lang="he-IL" sz="3000" dirty="0" smtClean="0"/>
              <a:t>ישנו </a:t>
            </a:r>
            <a:r>
              <a:rPr lang="he-IL" sz="3000" dirty="0"/>
              <a:t>נורמות </a:t>
            </a:r>
            <a:r>
              <a:rPr lang="he-IL" sz="3000" dirty="0" err="1" smtClean="0"/>
              <a:t>ופרקטיקות</a:t>
            </a:r>
            <a:r>
              <a:rPr lang="he-IL" sz="3000" dirty="0"/>
              <a:t>.  (39 מומחים)</a:t>
            </a:r>
            <a:endParaRPr lang="en-US" sz="3000" dirty="0"/>
          </a:p>
          <a:p>
            <a:pPr lvl="0"/>
            <a:r>
              <a:rPr lang="he-IL" sz="3000" dirty="0"/>
              <a:t>ההשפעה הנוירולוגית ארוכת הטווח מחייבת מעקב ולימוד, וייתכן שתחייב </a:t>
            </a:r>
            <a:r>
              <a:rPr lang="he-IL" sz="3000" dirty="0" smtClean="0"/>
              <a:t>רגולציה             </a:t>
            </a:r>
            <a:r>
              <a:rPr lang="he-IL" sz="3000" dirty="0"/>
              <a:t>(38 מומחים</a:t>
            </a:r>
            <a:r>
              <a:rPr lang="he-IL" sz="3000" dirty="0" smtClean="0"/>
              <a:t>)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5"/>
            <a:ext cx="9857566" cy="911245"/>
          </a:xfrm>
        </p:spPr>
        <p:txBody>
          <a:bodyPr/>
          <a:lstStyle/>
          <a:p>
            <a:r>
              <a:rPr lang="he-IL" sz="4000" dirty="0" smtClean="0"/>
              <a:t/>
            </a:r>
            <a:br>
              <a:rPr lang="he-IL" sz="4000" dirty="0" smtClean="0"/>
            </a:br>
            <a:r>
              <a:rPr lang="he-IL" sz="4000" dirty="0" smtClean="0"/>
              <a:t>משמעויות </a:t>
            </a:r>
            <a:r>
              <a:rPr lang="he-IL" sz="4000" dirty="0"/>
              <a:t>למדיניות מחקר וחדשנות: הערות </a:t>
            </a:r>
            <a:r>
              <a:rPr lang="he-IL" sz="4000" dirty="0" smtClean="0"/>
              <a:t>שכיחות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2" descr="The Best VR/AR Real Estate Pre-Construction Animation Company | Virtual  reality design, Augmented reality technology, Virtual re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43" y="2313432"/>
            <a:ext cx="5062072" cy="310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367705" cy="834362"/>
          </a:xfrm>
        </p:spPr>
        <p:txBody>
          <a:bodyPr/>
          <a:lstStyle/>
          <a:p>
            <a:r>
              <a:rPr lang="he-IL" sz="3800" dirty="0" smtClean="0"/>
              <a:t>משמעויות </a:t>
            </a:r>
            <a:r>
              <a:rPr lang="he-IL" sz="3800" dirty="0"/>
              <a:t>למדיניות מחקר וחדשנות: הערות </a:t>
            </a:r>
            <a:r>
              <a:rPr lang="he-IL" sz="3800" dirty="0" smtClean="0"/>
              <a:t>שכיחות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9" y="1251285"/>
            <a:ext cx="5285566" cy="3063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290" y="3265712"/>
            <a:ext cx="8227126" cy="34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809016"/>
            <a:ext cx="9144000" cy="52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459" y="1377499"/>
            <a:ext cx="105960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הנחת יסוד: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הערכות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 קבוצת מומחים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עדיפות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על הערכות של אדם יחיד.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שימושיות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במיוחד כשקשה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או בלתי אפשרי לבצע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חיוץ על סמך נתוני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עבר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017991"/>
          </a:xfrm>
        </p:spPr>
        <p:txBody>
          <a:bodyPr/>
          <a:lstStyle/>
          <a:p>
            <a:r>
              <a:rPr lang="he-IL" sz="4000" dirty="0" smtClean="0"/>
              <a:t>דלפי – שיטה מקובלת </a:t>
            </a:r>
            <a:r>
              <a:rPr lang="he-IL" sz="4000" dirty="0"/>
              <a:t>ל</a:t>
            </a:r>
            <a:r>
              <a:rPr lang="he-IL" sz="4000" dirty="0" smtClean="0"/>
              <a:t>הצפת </a:t>
            </a:r>
            <a:r>
              <a:rPr lang="he-IL" sz="4000" dirty="0"/>
              <a:t>ידע ממומחים </a:t>
            </a:r>
            <a:br>
              <a:rPr lang="he-IL" sz="4000" dirty="0"/>
            </a:br>
            <a:r>
              <a:rPr lang="en-US" sz="3600" dirty="0"/>
              <a:t>Knowledge Elicitation from Experts </a:t>
            </a:r>
          </a:p>
        </p:txBody>
      </p:sp>
      <p:pic>
        <p:nvPicPr>
          <p:cNvPr id="9" name="Picture 2" descr="Image result for &quot;WISDOM OF THE CROW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54" y="2270051"/>
            <a:ext cx="7050263" cy="367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08075" y="5906992"/>
            <a:ext cx="6494622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"חוכמת המונים"?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e-I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כן, אבל של מומחים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ythia - The Oracle of Del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9" y="1011496"/>
            <a:ext cx="7973122" cy="54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9279" y="1011496"/>
            <a:ext cx="4339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Pythia, The Oracle of Delphi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554549"/>
          </a:xfrm>
        </p:spPr>
        <p:txBody>
          <a:bodyPr/>
          <a:lstStyle/>
          <a:p>
            <a:r>
              <a:rPr lang="he-IL" sz="4000" dirty="0" smtClean="0"/>
              <a:t>למה "דלפי"?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40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26" y="1798740"/>
            <a:ext cx="102338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פותחה במכון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בארה"ב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בתחילת שנות ה-50. (במקור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התמקדה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בתחום הביטחוני)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במשך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השנים התפתחה ושוכללה ע"י גורמים שונים.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ראוי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לציון המכון הלאומי למדיניות מדע וטכנולוגיה של יפן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NISTEP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שעשה בה שימוש אינטנסיבי החל מ-1969.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5" y="359853"/>
            <a:ext cx="9347879" cy="693094"/>
          </a:xfrm>
        </p:spPr>
        <p:txBody>
          <a:bodyPr/>
          <a:lstStyle/>
          <a:p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שיטת </a:t>
            </a:r>
            <a:r>
              <a:rPr lang="he-IL" sz="4400" dirty="0"/>
              <a:t>דלפי -  </a:t>
            </a:r>
            <a:r>
              <a:rPr lang="en-US" sz="4400" dirty="0"/>
              <a:t>The Delphi Method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64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824736"/>
          </a:xfrm>
        </p:spPr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4800" dirty="0" smtClean="0"/>
              <a:t> </a:t>
            </a:r>
            <a:r>
              <a:rPr lang="he-IL" sz="4800" dirty="0"/>
              <a:t>שיטת דלפי</a:t>
            </a:r>
            <a:br>
              <a:rPr lang="he-IL" sz="4800" dirty="0"/>
            </a:b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0" y="2001426"/>
            <a:ext cx="8527982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87630" lvl="0" indent="-342900" algn="r" defTabSz="914400" rtl="1" eaLnBrk="1" fontAlgn="auto" latinLnBrk="0" hangingPunct="1">
              <a:lnSpc>
                <a:spcPts val="38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הערכה קולקטיבית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של קבוצת מומחים, בשאיפה  להשיג </a:t>
            </a: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הסכמה רחבה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ככל הניתן 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87630" lvl="0" indent="-342900" algn="r" defTabSz="914400" rtl="1" eaLnBrk="1" fontAlgn="auto" latinLnBrk="0" hangingPunct="1">
              <a:lnSpc>
                <a:spcPts val="34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תהליך </a:t>
            </a:r>
            <a:r>
              <a:rPr kumimoji="0" lang="he-I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איטרטיבי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: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סבבים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חוזרים של שאלונים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87630" lvl="0" indent="-342900" algn="r" defTabSz="914400" rtl="1" eaLnBrk="1" fontAlgn="auto" latinLnBrk="0" hangingPunct="1">
              <a:lnSpc>
                <a:spcPts val="34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משוב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מרכיב מרכזי בשיטה. בכל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סבב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המומחים יכולים לעדכן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את עמדותיהם לאור ממצאי הסבב הקודם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87630" lvl="0" indent="-342900" algn="r" defTabSz="914400" rtl="1" eaLnBrk="1" fontAlgn="auto" latinLnBrk="0" hangingPunct="1">
              <a:lnSpc>
                <a:spcPts val="34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השאלון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מהווה כלי  של  </a:t>
            </a:r>
            <a:r>
              <a:rPr kumimoji="0" lang="he-IL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אינטראקציה קבוצתית, אך </a:t>
            </a:r>
            <a:r>
              <a:rPr kumimoji="0" lang="he-IL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אנונימית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87630" lvl="0" indent="-342900" algn="r" defTabSz="914400" rtl="1" eaLnBrk="1" fontAlgn="auto" latinLnBrk="0" hangingPunct="1">
              <a:lnSpc>
                <a:spcPts val="34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האנונימיות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מונעת "השתלטות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 של מומחים דומיננטיים 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87630" lvl="0" indent="-342900" algn="r" defTabSz="914400" rtl="1" eaLnBrk="1" fontAlgn="auto" latinLnBrk="0" hangingPunct="1">
              <a:lnSpc>
                <a:spcPts val="34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בדרך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כלל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מושגת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הסכמה סבירה כעבור 2 – 3 סבבים</a:t>
            </a:r>
            <a:endParaRPr kumimoji="0" lang="he-IL" sz="26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chematic of the Delphi method for verification and categorization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6" y="2001426"/>
            <a:ext cx="3397053" cy="39567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287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979421"/>
          </a:xfrm>
        </p:spPr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4800" dirty="0" smtClean="0"/>
              <a:t> </a:t>
            </a:r>
            <a:r>
              <a:rPr lang="he-IL" sz="4800" dirty="0"/>
              <a:t>שיטת דלפי</a:t>
            </a:r>
            <a:br>
              <a:rPr lang="he-IL" sz="4800" dirty="0"/>
            </a:b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10459" y="2211019"/>
            <a:ext cx="79821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שאלון דלפי אופייני כולל שורה של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סוגיות בקשר להתפתחויות צפויות, כגון: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4863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מועד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מימוש משוער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4863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חשיבות (כלכלית, חברתית, חינוכית, </a:t>
            </a:r>
            <a:r>
              <a:rPr kumimoji="0" lang="he-I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וכו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'...) 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4863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קשיים צפויים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4863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היבטים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נוספים החשובים למקבלי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ההחלטות. </a:t>
            </a:r>
          </a:p>
        </p:txBody>
      </p:sp>
      <p:pic>
        <p:nvPicPr>
          <p:cNvPr id="7170" name="Picture 2" descr="DELPHI METHOD Text, Written On Grey, Lacey Border, Round Vintage.. Stock  Photo, Picture And Royalty Free Image. Image 9125880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62" y="2152073"/>
            <a:ext cx="3338181" cy="28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235868" cy="979421"/>
          </a:xfrm>
        </p:spPr>
        <p:txBody>
          <a:bodyPr/>
          <a:lstStyle/>
          <a:p>
            <a:r>
              <a:rPr lang="he-IL" sz="4600" dirty="0" smtClean="0"/>
              <a:t/>
            </a:r>
            <a:br>
              <a:rPr lang="he-IL" sz="4600" dirty="0" smtClean="0"/>
            </a:br>
            <a:r>
              <a:rPr lang="he-IL" sz="4600" dirty="0" smtClean="0"/>
              <a:t>  "דלפי בזמן אמת" – </a:t>
            </a:r>
            <a:r>
              <a:rPr lang="en-US" sz="4600" dirty="0" smtClean="0"/>
              <a:t>RTD</a:t>
            </a:r>
            <a:r>
              <a:rPr lang="he-IL" sz="4600" dirty="0" smtClean="0"/>
              <a:t> – </a:t>
            </a:r>
            <a:r>
              <a:rPr lang="en-GB" sz="4600" dirty="0"/>
              <a:t>Real Time Delphi</a:t>
            </a:r>
            <a:r>
              <a:rPr lang="he-IL" sz="4600" dirty="0" smtClean="0"/>
              <a:t>  </a:t>
            </a:r>
            <a:r>
              <a:rPr lang="he-IL" sz="4600" dirty="0"/>
              <a:t/>
            </a:r>
            <a:br>
              <a:rPr lang="he-IL" sz="4600" dirty="0"/>
            </a:br>
            <a:endParaRPr lang="en-US" sz="4600" dirty="0"/>
          </a:p>
        </p:txBody>
      </p:sp>
      <p:sp>
        <p:nvSpPr>
          <p:cNvPr id="2" name="TextBox 1"/>
          <p:cNvSpPr txBox="1"/>
          <p:nvPr/>
        </p:nvSpPr>
        <p:spPr>
          <a:xfrm>
            <a:off x="210459" y="2115128"/>
            <a:ext cx="83367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נקרא גם "דלפי </a:t>
            </a:r>
            <a:r>
              <a:rPr kumimoji="0" lang="he-IL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נטול סבבים"</a:t>
            </a:r>
            <a: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e-IL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Roundless</a:t>
            </a:r>
            <a: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e-IL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במקום סבבים מוגדרים, המומחים נכנסים 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מדי פעם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לאתר הסקר כדי לעיין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בממצאים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ולעדכן/לנמק את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הערכותיהם.</a:t>
            </a:r>
          </a:p>
          <a:p>
            <a:pPr marL="342900" marR="0" lvl="0" indent="-342900" algn="r" defTabSz="914400" rtl="1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קל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יותר לבקש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מבעלי דעות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חריגות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לנמק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את עמדתם.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כך האחרים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עשויים להשתכנע לשנות את עמדתם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(או לא).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Delphi Method - Overview, Process, and Appl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00" y="2627697"/>
            <a:ext cx="3508531" cy="23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958</Words>
  <Application>Microsoft Office PowerPoint</Application>
  <PresentationFormat>Widescreen</PresentationFormat>
  <Paragraphs>110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inherit</vt:lpstr>
      <vt:lpstr>Times New Roman</vt:lpstr>
      <vt:lpstr>Wingdings</vt:lpstr>
      <vt:lpstr>ערכת נושא Office</vt:lpstr>
      <vt:lpstr>שיטת דלפי - Delphi</vt:lpstr>
      <vt:lpstr>דוגמה לחיזוי שקשה לטפל בו ע"י חיוץ מגמות</vt:lpstr>
      <vt:lpstr>PowerPoint Presentation</vt:lpstr>
      <vt:lpstr>דלפי – שיטה מקובלת להצפת ידע ממומחים  Knowledge Elicitation from Experts </vt:lpstr>
      <vt:lpstr>למה "דלפי"?</vt:lpstr>
      <vt:lpstr> שיטת דלפי -  The Delphi Method </vt:lpstr>
      <vt:lpstr>  שיטת דלפי </vt:lpstr>
      <vt:lpstr>  שיטת דלפי </vt:lpstr>
      <vt:lpstr>   "דלפי בזמן אמת" – RTD – Real Time Delphi   </vt:lpstr>
      <vt:lpstr>שלבי ביצוע של סקר דלפי:</vt:lpstr>
      <vt:lpstr>ניסוח שאלות/היגדים בסקר דלפי</vt:lpstr>
      <vt:lpstr>סקר דלפי: המשך</vt:lpstr>
      <vt:lpstr>דלפי מדיניות</vt:lpstr>
      <vt:lpstr>PowerPoint Presentation</vt:lpstr>
      <vt:lpstr> אופן הצגת תוצאות (מתוך הדלפי היפני) </vt:lpstr>
      <vt:lpstr>ומה חשבו מומחים באירופה על שימוש עתידי ב-AR/VR בחינוך?</vt:lpstr>
      <vt:lpstr>דוגמה מסקר דלפי של האיחוד האירופי</vt:lpstr>
      <vt:lpstr>דוגמה מסקר דלפי של האיחוד האירופי</vt:lpstr>
      <vt:lpstr>המועד בו VRו-AR מהוות פרקטיקה סטנדרטית ב-95% מהסביבה החינוכית: נימוקים שכיחים</vt:lpstr>
      <vt:lpstr> משמעויות למדיניות מחקר וחדשנות: הערות שכיחות </vt:lpstr>
      <vt:lpstr>משמעויות למדיניות מחקר וחדשנות: הערות שכיחות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שיטת דלפי - Delphi</dc:title>
  <dc:creator>Aharon H.</dc:creator>
  <cp:lastModifiedBy>Aharon H.</cp:lastModifiedBy>
  <cp:revision>2</cp:revision>
  <dcterms:created xsi:type="dcterms:W3CDTF">2021-07-19T10:17:59Z</dcterms:created>
  <dcterms:modified xsi:type="dcterms:W3CDTF">2021-07-19T10:19:14Z</dcterms:modified>
</cp:coreProperties>
</file>