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6A79F1C-8790-4B46-869D-D66B12AC9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660" y="1673904"/>
            <a:ext cx="7830704" cy="2387600"/>
          </a:xfrm>
        </p:spPr>
        <p:txBody>
          <a:bodyPr anchor="ctr"/>
          <a:lstStyle>
            <a:lvl1pPr algn="ctr">
              <a:defRPr lang="he-IL" sz="6000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A7FFA86B-0EB6-4C9B-B328-B69E4AACB9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658" y="4153579"/>
            <a:ext cx="7830705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לחץ כדי לערוך סגנון כותרת משנה של תבנית בסיס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51A3E1A-36C8-4BF5-A4DC-49317E5D2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291" y="6302612"/>
            <a:ext cx="824345" cy="365125"/>
          </a:xfrm>
        </p:spPr>
        <p:txBody>
          <a:bodyPr/>
          <a:lstStyle>
            <a:lvl1pPr algn="ctr">
              <a:defRPr sz="1800"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8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593D750E-4B78-4E99-B797-546BD618210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8374967" y="1731056"/>
            <a:ext cx="3086971" cy="410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194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B40F022-CF27-4F73-AE0B-DA92FD2AA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475" y="212720"/>
            <a:ext cx="10407368" cy="1325563"/>
          </a:xfrm>
        </p:spPr>
        <p:txBody>
          <a:bodyPr/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7C781560-2AA7-4C98-8D39-80D6B859A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16ADE57F-3843-4D98-AA89-DD29BA5C1B3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107372" y="115360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330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8EECC82-4332-49EA-847F-41B22437D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E1A16F33-DBE0-4BC5-BD58-A0E16D77855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0" y="115360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410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8E5C784-F334-43E5-A046-DF578727C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290939"/>
            <a:ext cx="4571999" cy="1766461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268839B-4862-433B-8175-70CF96E82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183" y="290945"/>
            <a:ext cx="6830290" cy="6262255"/>
          </a:xfrm>
        </p:spPr>
        <p:txBody>
          <a:bodyPr/>
          <a:lstStyle>
            <a:lvl1pPr>
              <a:lnSpc>
                <a:spcPct val="100000"/>
              </a:lnSpc>
              <a:defRPr sz="3600"/>
            </a:lvl1pPr>
            <a:lvl2pPr>
              <a:lnSpc>
                <a:spcPct val="100000"/>
              </a:lnSpc>
              <a:defRPr sz="3200"/>
            </a:lvl2pPr>
            <a:lvl3pPr>
              <a:lnSpc>
                <a:spcPct val="100000"/>
              </a:lnSpc>
              <a:defRPr sz="2800"/>
            </a:lvl3pPr>
            <a:lvl4pPr>
              <a:lnSpc>
                <a:spcPct val="100000"/>
              </a:lnSpc>
              <a:defRPr sz="2400"/>
            </a:lvl4pPr>
            <a:lvl5pPr>
              <a:lnSpc>
                <a:spcPct val="100000"/>
              </a:lnSpc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7AAB3812-692F-4F79-9827-0B088A040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7927" y="2057400"/>
            <a:ext cx="4571999" cy="4495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6C59B1E6-B599-4392-8175-5CF8D1B5A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4D2ADD6C-FE7C-4F4D-B5CC-E4857F528DA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107372" y="212642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37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F7EA1B9-B76B-4AF7-9281-6B1D0B710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4" y="304801"/>
            <a:ext cx="4433454" cy="1752599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83965521-383A-49A3-8066-2866AB38F1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53891" y="360218"/>
            <a:ext cx="6830291" cy="61929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30970271-4AEB-4869-99C2-622C4F1BB2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6474" y="2057399"/>
            <a:ext cx="4433454" cy="44958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CCDDD0AA-895B-41BD-AE4E-F49CC9BCE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7776104A-7E6C-4C52-AAB7-999E2B16864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107372" y="212642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310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719DC7E-4A50-4826-83BC-C4C4A421E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6231057B-48C3-45EA-A826-EB56AA3D6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31BE8EE-A0E2-4302-8E78-BA972A2DC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7BBF3099-AE15-4B50-8174-AA42555C593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107372" y="212642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47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88CFDEF7-3E06-4A10-BE08-31F10EBCC1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92939" y="268140"/>
            <a:ext cx="2628900" cy="6201930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F2EC51E7-36F5-447A-812A-2114C0210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01782" y="268140"/>
            <a:ext cx="8738757" cy="6201930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AF407BF-4D81-477A-BB2B-21DF59EFB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1EA2E4ED-4387-4D58-B2F0-CA628790DA5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 rot="5400000">
            <a:off x="10624019" y="-133658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244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שולש שווה-שוקיים 11">
            <a:extLst>
              <a:ext uri="{FF2B5EF4-FFF2-40B4-BE49-F238E27FC236}">
                <a16:creationId xmlns:a16="http://schemas.microsoft.com/office/drawing/2014/main" id="{21B19517-9814-4103-86F7-AB8A29F722EE}"/>
              </a:ext>
            </a:extLst>
          </p:cNvPr>
          <p:cNvSpPr/>
          <p:nvPr userDrawn="1"/>
        </p:nvSpPr>
        <p:spPr>
          <a:xfrm rot="16200000">
            <a:off x="8022901" y="2667787"/>
            <a:ext cx="4862945" cy="3491603"/>
          </a:xfrm>
          <a:prstGeom prst="triangle">
            <a:avLst>
              <a:gd name="adj" fmla="val 0"/>
            </a:avLst>
          </a:prstGeom>
          <a:gradFill flip="none" rotWithShape="1">
            <a:gsLst>
              <a:gs pos="1000">
                <a:srgbClr val="95B65D"/>
              </a:gs>
              <a:gs pos="97000">
                <a:srgbClr val="FFE593">
                  <a:alpha val="26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משולש שווה-שוקיים 6">
            <a:extLst>
              <a:ext uri="{FF2B5EF4-FFF2-40B4-BE49-F238E27FC236}">
                <a16:creationId xmlns:a16="http://schemas.microsoft.com/office/drawing/2014/main" id="{3A784CEE-05A7-4F1D-8B3D-D04A4EC4F579}"/>
              </a:ext>
            </a:extLst>
          </p:cNvPr>
          <p:cNvSpPr/>
          <p:nvPr userDrawn="1"/>
        </p:nvSpPr>
        <p:spPr>
          <a:xfrm rot="10800000">
            <a:off x="8708570" y="-1"/>
            <a:ext cx="3483428" cy="5184096"/>
          </a:xfrm>
          <a:prstGeom prst="triangle">
            <a:avLst>
              <a:gd name="adj" fmla="val 0"/>
            </a:avLst>
          </a:prstGeom>
          <a:gradFill flip="none" rotWithShape="1">
            <a:gsLst>
              <a:gs pos="98000">
                <a:srgbClr val="F33FAA"/>
              </a:gs>
              <a:gs pos="55000">
                <a:srgbClr val="F9929F">
                  <a:alpha val="36000"/>
                </a:srgbClr>
              </a:gs>
              <a:gs pos="2000">
                <a:srgbClr val="FFE59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56A79F1C-8790-4B46-869D-D66B12AC9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1382" y="2488030"/>
            <a:ext cx="8364848" cy="1573473"/>
          </a:xfrm>
          <a:prstGeom prst="rect">
            <a:avLst/>
          </a:prstGeom>
          <a:solidFill>
            <a:srgbClr val="CA0C7D">
              <a:alpha val="24000"/>
            </a:srgbClr>
          </a:solidFill>
          <a:ln>
            <a:noFill/>
          </a:ln>
        </p:spPr>
        <p:txBody>
          <a:bodyPr anchor="ctr"/>
          <a:lstStyle>
            <a:lvl1pPr algn="r">
              <a:defRPr lang="he-IL" sz="5400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A7FFA86B-0EB6-4C9B-B328-B69E4AACB9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1382" y="4148996"/>
            <a:ext cx="8364848" cy="1293865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לחץ כדי לערוך סגנון כותרת משנה של תבנית בסיס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51A3E1A-36C8-4BF5-A4DC-49317E5D2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291" y="6302612"/>
            <a:ext cx="824345" cy="365125"/>
          </a:xfrm>
        </p:spPr>
        <p:txBody>
          <a:bodyPr/>
          <a:lstStyle>
            <a:lvl1pPr algn="ctr">
              <a:defRPr sz="1800"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8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593D750E-4B78-4E99-B797-546BD618210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10736419" y="220334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074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שולש שווה-שוקיים 6">
            <a:extLst>
              <a:ext uri="{FF2B5EF4-FFF2-40B4-BE49-F238E27FC236}">
                <a16:creationId xmlns:a16="http://schemas.microsoft.com/office/drawing/2014/main" id="{3A784CEE-05A7-4F1D-8B3D-D04A4EC4F579}"/>
              </a:ext>
            </a:extLst>
          </p:cNvPr>
          <p:cNvSpPr/>
          <p:nvPr userDrawn="1"/>
        </p:nvSpPr>
        <p:spPr>
          <a:xfrm rot="10800000">
            <a:off x="8665028" y="-1"/>
            <a:ext cx="3526968" cy="5184096"/>
          </a:xfrm>
          <a:prstGeom prst="triangle">
            <a:avLst>
              <a:gd name="adj" fmla="val 0"/>
            </a:avLst>
          </a:prstGeom>
          <a:gradFill flip="none" rotWithShape="1">
            <a:gsLst>
              <a:gs pos="96656">
                <a:srgbClr val="49878E"/>
              </a:gs>
              <a:gs pos="95312">
                <a:srgbClr val="4F878F"/>
              </a:gs>
              <a:gs pos="2000">
                <a:srgbClr val="5A889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56A79F1C-8790-4B46-869D-D66B12AC9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1382" y="2488030"/>
            <a:ext cx="8364848" cy="1573473"/>
          </a:xfrm>
          <a:solidFill>
            <a:schemeClr val="tx2"/>
          </a:solidFill>
        </p:spPr>
        <p:txBody>
          <a:bodyPr anchor="ctr"/>
          <a:lstStyle>
            <a:lvl1pPr algn="r">
              <a:defRPr lang="he-IL" sz="5400" b="0" kern="1200" dirty="0" smtClean="0">
                <a:solidFill>
                  <a:srgbClr val="F33F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A7FFA86B-0EB6-4C9B-B328-B69E4AACB9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1382" y="4148996"/>
            <a:ext cx="8364848" cy="1293865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לחץ כדי לערוך סגנון כותרת משנה של תבנית בסיס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51A3E1A-36C8-4BF5-A4DC-49317E5D2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291" y="6302612"/>
            <a:ext cx="824345" cy="365125"/>
          </a:xfrm>
        </p:spPr>
        <p:txBody>
          <a:bodyPr/>
          <a:lstStyle>
            <a:lvl1pPr algn="ctr">
              <a:defRPr sz="1800"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8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593D750E-4B78-4E99-B797-546BD618210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10736419" y="220334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משולש שווה-שוקיים 11">
            <a:extLst>
              <a:ext uri="{FF2B5EF4-FFF2-40B4-BE49-F238E27FC236}">
                <a16:creationId xmlns:a16="http://schemas.microsoft.com/office/drawing/2014/main" id="{21B19517-9814-4103-86F7-AB8A29F722EE}"/>
              </a:ext>
            </a:extLst>
          </p:cNvPr>
          <p:cNvSpPr/>
          <p:nvPr userDrawn="1"/>
        </p:nvSpPr>
        <p:spPr>
          <a:xfrm rot="16200000">
            <a:off x="7991601" y="2636484"/>
            <a:ext cx="3416059" cy="5001088"/>
          </a:xfrm>
          <a:prstGeom prst="triangle">
            <a:avLst>
              <a:gd name="adj" fmla="val 0"/>
            </a:avLst>
          </a:prstGeom>
          <a:gradFill flip="none" rotWithShape="1">
            <a:gsLst>
              <a:gs pos="1000">
                <a:schemeClr val="tx2">
                  <a:lumMod val="40000"/>
                  <a:lumOff val="60000"/>
                  <a:alpha val="22000"/>
                </a:schemeClr>
              </a:gs>
              <a:gs pos="97000">
                <a:schemeClr val="bg2">
                  <a:lumMod val="9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51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C1521CBB-0B8F-4303-A743-800878BD0DAA}"/>
              </a:ext>
            </a:extLst>
          </p:cNvPr>
          <p:cNvSpPr/>
          <p:nvPr userDrawn="1"/>
        </p:nvSpPr>
        <p:spPr>
          <a:xfrm>
            <a:off x="0" y="14744"/>
            <a:ext cx="12191999" cy="6840000"/>
          </a:xfrm>
          <a:prstGeom prst="rect">
            <a:avLst/>
          </a:prstGeom>
          <a:gradFill flip="none" rotWithShape="1">
            <a:gsLst>
              <a:gs pos="98000">
                <a:srgbClr val="CBDDDD"/>
              </a:gs>
              <a:gs pos="72000">
                <a:srgbClr val="BAD8D8"/>
              </a:gs>
              <a:gs pos="57000">
                <a:srgbClr val="A9D2D2"/>
              </a:gs>
              <a:gs pos="2000">
                <a:srgbClr val="3AADAD"/>
              </a:gs>
              <a:gs pos="28000">
                <a:srgbClr val="74C0C0"/>
              </a:gs>
            </a:gsLst>
            <a:lin ang="16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משולש שווה-שוקיים 8">
            <a:extLst>
              <a:ext uri="{FF2B5EF4-FFF2-40B4-BE49-F238E27FC236}">
                <a16:creationId xmlns:a16="http://schemas.microsoft.com/office/drawing/2014/main" id="{D939D193-66DD-4B67-92C4-C30989C92F44}"/>
              </a:ext>
            </a:extLst>
          </p:cNvPr>
          <p:cNvSpPr/>
          <p:nvPr userDrawn="1"/>
        </p:nvSpPr>
        <p:spPr>
          <a:xfrm rot="10800000">
            <a:off x="8665028" y="-1"/>
            <a:ext cx="3526968" cy="5184096"/>
          </a:xfrm>
          <a:prstGeom prst="triangle">
            <a:avLst>
              <a:gd name="adj" fmla="val 0"/>
            </a:avLst>
          </a:prstGeom>
          <a:gradFill flip="none" rotWithShape="1">
            <a:gsLst>
              <a:gs pos="96656">
                <a:srgbClr val="49878E"/>
              </a:gs>
              <a:gs pos="95312">
                <a:srgbClr val="4F878F"/>
              </a:gs>
              <a:gs pos="2000">
                <a:srgbClr val="5A889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F5E5F13-2B90-4FBB-878C-B6C2C30AD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458" y="1563693"/>
            <a:ext cx="10315505" cy="5111744"/>
          </a:xfrm>
        </p:spPr>
        <p:txBody>
          <a:bodyPr/>
          <a:lstStyle>
            <a:lvl1pPr marL="2286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4400">
                <a:solidFill>
                  <a:srgbClr val="34415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40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3600">
                <a:solidFill>
                  <a:srgbClr val="34415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3200">
                <a:solidFill>
                  <a:srgbClr val="34415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2800">
                <a:solidFill>
                  <a:srgbClr val="34415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B66BBFA-A6FA-4D1F-9BC6-CD178DAB3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845457" y="6310312"/>
            <a:ext cx="497114" cy="365125"/>
          </a:xfrm>
        </p:spPr>
        <p:txBody>
          <a:bodyPr/>
          <a:lstStyle>
            <a:lvl1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F6FDBA91-8666-42C7-B07C-F6998CD414D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10736419" y="220334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משולש שווה-שוקיים 10">
            <a:extLst>
              <a:ext uri="{FF2B5EF4-FFF2-40B4-BE49-F238E27FC236}">
                <a16:creationId xmlns:a16="http://schemas.microsoft.com/office/drawing/2014/main" id="{640294FD-C584-4DAB-AF87-68BD513069E9}"/>
              </a:ext>
            </a:extLst>
          </p:cNvPr>
          <p:cNvSpPr/>
          <p:nvPr userDrawn="1"/>
        </p:nvSpPr>
        <p:spPr>
          <a:xfrm rot="16200000">
            <a:off x="7991601" y="2636484"/>
            <a:ext cx="3416059" cy="5001088"/>
          </a:xfrm>
          <a:prstGeom prst="triangle">
            <a:avLst>
              <a:gd name="adj" fmla="val 0"/>
            </a:avLst>
          </a:prstGeom>
          <a:gradFill flip="none" rotWithShape="1">
            <a:gsLst>
              <a:gs pos="1000">
                <a:schemeClr val="tx2">
                  <a:lumMod val="40000"/>
                  <a:lumOff val="60000"/>
                  <a:alpha val="22000"/>
                </a:schemeClr>
              </a:gs>
              <a:gs pos="97000">
                <a:schemeClr val="bg2">
                  <a:lumMod val="9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655A842F-313C-4557-B151-DB2022E65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59" y="147415"/>
            <a:ext cx="9347879" cy="1325563"/>
          </a:xfrm>
          <a:solidFill>
            <a:srgbClr val="CA0C7D">
              <a:alpha val="33000"/>
            </a:srgbClr>
          </a:solidFill>
        </p:spPr>
        <p:txBody>
          <a:bodyPr>
            <a:noAutofit/>
          </a:bodyPr>
          <a:lstStyle>
            <a:lvl1pPr algn="ctr">
              <a:defRPr lang="he-IL" sz="5400" kern="1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218046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כותרת ותוכן"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C1521CBB-0B8F-4303-A743-800878BD0DAA}"/>
              </a:ext>
            </a:extLst>
          </p:cNvPr>
          <p:cNvSpPr/>
          <p:nvPr userDrawn="1"/>
        </p:nvSpPr>
        <p:spPr>
          <a:xfrm>
            <a:off x="0" y="14744"/>
            <a:ext cx="12191999" cy="6840000"/>
          </a:xfrm>
          <a:prstGeom prst="rect">
            <a:avLst/>
          </a:prstGeom>
          <a:gradFill flip="none" rotWithShape="1">
            <a:gsLst>
              <a:gs pos="98000">
                <a:srgbClr val="CBDDDD"/>
              </a:gs>
              <a:gs pos="72000">
                <a:srgbClr val="BAD8D8"/>
              </a:gs>
              <a:gs pos="57000">
                <a:srgbClr val="A9D2D2"/>
              </a:gs>
              <a:gs pos="2000">
                <a:srgbClr val="3AADAD"/>
              </a:gs>
              <a:gs pos="28000">
                <a:srgbClr val="74C0C0"/>
              </a:gs>
            </a:gsLst>
            <a:lin ang="16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655A842F-313C-4557-B151-DB2022E65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495" y="147415"/>
            <a:ext cx="10730406" cy="1325563"/>
          </a:xfrm>
        </p:spPr>
        <p:txBody>
          <a:bodyPr>
            <a:noAutofit/>
          </a:bodyPr>
          <a:lstStyle>
            <a:lvl1pPr>
              <a:defRPr lang="he-IL" sz="6000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F5E5F13-2B90-4FBB-878C-B6C2C30AD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1563693"/>
            <a:ext cx="11326218" cy="5111744"/>
          </a:xfrm>
        </p:spPr>
        <p:txBody>
          <a:bodyPr/>
          <a:lstStyle>
            <a:lvl1pPr marL="2286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4400">
                <a:solidFill>
                  <a:srgbClr val="34415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40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3600">
                <a:solidFill>
                  <a:srgbClr val="34415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3200">
                <a:solidFill>
                  <a:srgbClr val="34415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2800">
                <a:solidFill>
                  <a:srgbClr val="34415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B66BBFA-A6FA-4D1F-9BC6-CD178DAB3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845457" y="6310312"/>
            <a:ext cx="497114" cy="365125"/>
          </a:xfrm>
        </p:spPr>
        <p:txBody>
          <a:bodyPr/>
          <a:lstStyle>
            <a:lvl1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D886A6E2-A55A-4973-98B2-EDCB2C21F72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65372" y="14744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204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כותרת ותוכן"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C1521CBB-0B8F-4303-A743-800878BD0DAA}"/>
              </a:ext>
            </a:extLst>
          </p:cNvPr>
          <p:cNvSpPr/>
          <p:nvPr userDrawn="1"/>
        </p:nvSpPr>
        <p:spPr>
          <a:xfrm>
            <a:off x="0" y="14744"/>
            <a:ext cx="12191999" cy="6840000"/>
          </a:xfrm>
          <a:prstGeom prst="rect">
            <a:avLst/>
          </a:prstGeom>
          <a:gradFill flip="none" rotWithShape="1">
            <a:gsLst>
              <a:gs pos="98000">
                <a:srgbClr val="CBDDDD"/>
              </a:gs>
              <a:gs pos="72000">
                <a:srgbClr val="BAD8D8"/>
              </a:gs>
              <a:gs pos="57000">
                <a:srgbClr val="A9D2D2"/>
              </a:gs>
              <a:gs pos="2000">
                <a:srgbClr val="3AADAD"/>
              </a:gs>
              <a:gs pos="28000">
                <a:srgbClr val="74C0C0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655A842F-313C-4557-B151-DB2022E65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121" y="147415"/>
            <a:ext cx="10795779" cy="1325563"/>
          </a:xfrm>
        </p:spPr>
        <p:txBody>
          <a:bodyPr>
            <a:noAutofit/>
          </a:bodyPr>
          <a:lstStyle>
            <a:lvl1pPr>
              <a:defRPr lang="he-IL" sz="6000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F5E5F13-2B90-4FBB-878C-B6C2C30AD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329" y="1563693"/>
            <a:ext cx="11625264" cy="5111744"/>
          </a:xfrm>
        </p:spPr>
        <p:txBody>
          <a:bodyPr/>
          <a:lstStyle>
            <a:lvl1pPr marL="2286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40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B66BBFA-A6FA-4D1F-9BC6-CD178DAB3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845457" y="6310312"/>
            <a:ext cx="497114" cy="365125"/>
          </a:xfrm>
        </p:spPr>
        <p:txBody>
          <a:bodyPr/>
          <a:lstStyle>
            <a:lvl1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DD6EE82C-3740-4E18-86B4-3170560D7A0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0" y="0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628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1A3E0D03-2F4C-4747-9236-D64118DC76FE}"/>
              </a:ext>
            </a:extLst>
          </p:cNvPr>
          <p:cNvSpPr/>
          <p:nvPr userDrawn="1"/>
        </p:nvSpPr>
        <p:spPr>
          <a:xfrm>
            <a:off x="0" y="889"/>
            <a:ext cx="12191999" cy="6840000"/>
          </a:xfrm>
          <a:prstGeom prst="rect">
            <a:avLst/>
          </a:prstGeom>
          <a:gradFill flip="none" rotWithShape="1">
            <a:gsLst>
              <a:gs pos="98000">
                <a:srgbClr val="CBDDDD"/>
              </a:gs>
              <a:gs pos="72000">
                <a:srgbClr val="BAD8D8"/>
              </a:gs>
              <a:gs pos="35000">
                <a:srgbClr val="A9D2D2"/>
              </a:gs>
              <a:gs pos="2000">
                <a:srgbClr val="3AADAD"/>
              </a:gs>
              <a:gs pos="0">
                <a:srgbClr val="74C0C0"/>
              </a:gs>
            </a:gsLst>
            <a:lin ang="2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78393A54-6EB8-4FA2-9AD2-A5EDFFA65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673927"/>
            <a:ext cx="6715579" cy="1833128"/>
          </a:xfrm>
          <a:solidFill>
            <a:srgbClr val="CA0C7D">
              <a:alpha val="23000"/>
            </a:srgbClr>
          </a:solidFill>
        </p:spPr>
        <p:txBody>
          <a:bodyPr anchor="ctr">
            <a:normAutofit/>
          </a:bodyPr>
          <a:lstStyle>
            <a:lvl1pPr>
              <a:defRPr lang="he-IL" sz="5400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4930217-E15C-4B86-99F0-6CB13CD20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6715579" cy="1500187"/>
          </a:xfrm>
        </p:spPr>
        <p:txBody>
          <a:bodyPr anchor="ctr">
            <a:normAutofit/>
          </a:bodyPr>
          <a:lstStyle>
            <a:lvl1pPr marL="0" indent="0">
              <a:buNone/>
              <a:defRPr lang="he-IL" sz="4000" kern="12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4B12D49-C52D-40CA-AC13-D47F1FCB8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0891" y="6306696"/>
            <a:ext cx="810491" cy="365125"/>
          </a:xfrm>
        </p:spPr>
        <p:txBody>
          <a:bodyPr/>
          <a:lstStyle>
            <a:lvl1pPr algn="ctr">
              <a:defRPr sz="1800"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76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8FEA27DD-795F-44D6-BE4F-60D819BB17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010" y="1579293"/>
            <a:ext cx="3238919" cy="451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085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207B3A3-467F-4156-8707-8B03BD51E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855" y="212720"/>
            <a:ext cx="10383988" cy="1325563"/>
          </a:xfrm>
        </p:spPr>
        <p:txBody>
          <a:bodyPr/>
          <a:lstStyle>
            <a:lvl1pPr>
              <a:defRPr lang="he-IL" sz="6000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9920E7A-2F57-420D-A3DD-0F04FA3D69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1778" y="1645510"/>
            <a:ext cx="5756560" cy="4999770"/>
          </a:xfrm>
        </p:spPr>
        <p:txBody>
          <a:bodyPr/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CD1F7E0-4CF2-46CB-A84B-DB5218663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964" y="1645510"/>
            <a:ext cx="5756560" cy="499977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C90886D0-6997-4A94-96ED-ADC10BA06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7AE0E881-8BD7-44F6-B90A-A7B5E773277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107372" y="-9808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85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C0406F2-43B5-4DF0-BEEE-58438DD71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476" y="240430"/>
            <a:ext cx="10252273" cy="1321773"/>
          </a:xfrm>
        </p:spPr>
        <p:txBody>
          <a:bodyPr/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0A10871-189B-4109-9EED-B906662E3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3240" y="1681163"/>
            <a:ext cx="5760000" cy="894270"/>
          </a:xfrm>
        </p:spPr>
        <p:txBody>
          <a:bodyPr anchor="ctr">
            <a:noAutofit/>
          </a:bodyPr>
          <a:lstStyle>
            <a:lvl1pPr marL="0" indent="0">
              <a:buNone/>
              <a:defRPr lang="he-IL" sz="4000" b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6C64DF6D-D7D2-4DAA-A5C3-69A668B498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3770" y="2671332"/>
            <a:ext cx="5760000" cy="3987800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400"/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2D081527-5DE4-4720-8C1C-84C29F9C35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28750" y="1681163"/>
            <a:ext cx="5760000" cy="894270"/>
          </a:xfrm>
        </p:spPr>
        <p:txBody>
          <a:bodyPr anchor="ctr">
            <a:noAutofit/>
          </a:bodyPr>
          <a:lstStyle>
            <a:lvl1pPr marL="0" indent="0"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62CCB834-E4EA-4B62-BE20-D114803A9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41165" y="2671332"/>
            <a:ext cx="5760000" cy="3987800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400"/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68AA594A-B59D-4862-8C2D-4B9D5B5BC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63AF385E-211B-40F2-8E67-36807C6F78E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107372" y="-33635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510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7C7FE005-4801-4FC5-BF03-6D680E7D463C}"/>
              </a:ext>
            </a:extLst>
          </p:cNvPr>
          <p:cNvSpPr/>
          <p:nvPr userDrawn="1"/>
        </p:nvSpPr>
        <p:spPr>
          <a:xfrm>
            <a:off x="0" y="0"/>
            <a:ext cx="12191999" cy="6840000"/>
          </a:xfrm>
          <a:prstGeom prst="rect">
            <a:avLst/>
          </a:prstGeom>
          <a:gradFill flip="none" rotWithShape="1">
            <a:gsLst>
              <a:gs pos="98000">
                <a:srgbClr val="CBDDDD"/>
              </a:gs>
              <a:gs pos="72000">
                <a:srgbClr val="BAD8D8"/>
              </a:gs>
              <a:gs pos="57000">
                <a:srgbClr val="A9D2D2"/>
              </a:gs>
              <a:gs pos="2000">
                <a:srgbClr val="3AADAD"/>
              </a:gs>
              <a:gs pos="28000">
                <a:srgbClr val="74C0C0"/>
              </a:gs>
            </a:gsLst>
            <a:lin ang="16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48EA39E1-C569-4167-8548-129CA55FE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45" y="212720"/>
            <a:ext cx="11478498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D466F4F-3AB1-407B-A8B5-7486D52AD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345" y="1673220"/>
            <a:ext cx="11478498" cy="497206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BE0FAAA-3C3B-45B1-B3B9-FB5FA301DC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372" y="6377515"/>
            <a:ext cx="671945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45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lang="he-IL" sz="6000" kern="1200" dirty="0" smtClean="0">
          <a:solidFill>
            <a:schemeClr val="accent1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lang="he-IL" sz="4400" kern="1200" dirty="0" smtClean="0">
          <a:solidFill>
            <a:srgbClr val="34415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he-IL" sz="4000" kern="1200" dirty="0" smtClean="0">
          <a:solidFill>
            <a:schemeClr val="tx1">
              <a:lumMod val="50000"/>
              <a:lumOff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he-IL" sz="3600" kern="1200" dirty="0" smtClean="0">
          <a:solidFill>
            <a:srgbClr val="34415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he-IL" sz="3200" kern="1200" dirty="0" smtClean="0">
          <a:solidFill>
            <a:srgbClr val="34415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he-IL" sz="2800" kern="1200" dirty="0" smtClean="0">
          <a:solidFill>
            <a:srgbClr val="34415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horizon.unc.edu/projects/seminars/futuresresearch/stages.html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esightguide.com/logistic-growth-s-curves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emiengineering.com/mathematic-model-helps-predict-markets-that-will-drive-semiconductor-growth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svs.gsfc.nasa.gov/30602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459" y="147416"/>
            <a:ext cx="9347879" cy="1053312"/>
          </a:xfrm>
        </p:spPr>
        <p:txBody>
          <a:bodyPr/>
          <a:lstStyle/>
          <a:p>
            <a:r>
              <a:rPr lang="he-IL" dirty="0"/>
              <a:t>ניתוח מגמות – </a:t>
            </a:r>
            <a:r>
              <a:rPr lang="en-US" dirty="0"/>
              <a:t>Trend Analysis</a:t>
            </a:r>
          </a:p>
        </p:txBody>
      </p:sp>
      <p:sp>
        <p:nvSpPr>
          <p:cNvPr id="4" name="Rectangle 3"/>
          <p:cNvSpPr/>
          <p:nvPr/>
        </p:nvSpPr>
        <p:spPr>
          <a:xfrm>
            <a:off x="210459" y="1954919"/>
            <a:ext cx="75860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מטרה: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הערכה 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כמותית של התנהגות מגמה מסוימת </a:t>
            </a:r>
            <a:r>
              <a:rPr kumimoji="0" lang="he-IL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בעתיד, 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על סמך נתונים כמותיים זמינים </a:t>
            </a:r>
            <a:r>
              <a:rPr kumimoji="0" lang="he-IL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מהעבר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0889" y="4047763"/>
            <a:ext cx="71804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רמה בסיסית:  חיוץ  -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Extrapolation </a:t>
            </a:r>
            <a:endParaRPr kumimoji="0" lang="he-IL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רמה גבוהה: חיוץ וגם ניתוח השפעות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10349" y="2347777"/>
            <a:ext cx="3898233" cy="286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2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horizon.unc.edu/projects/seminars/futuresresearch/images/figure0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431" y="1424303"/>
            <a:ext cx="8040907" cy="486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33651" y="6288910"/>
            <a:ext cx="8403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http://horizon.unc.edu/projects/seminars/futuresresearch/stages.html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459" y="147416"/>
            <a:ext cx="9347879" cy="805486"/>
          </a:xfrm>
        </p:spPr>
        <p:txBody>
          <a:bodyPr/>
          <a:lstStyle/>
          <a:p>
            <a:r>
              <a:rPr lang="en-US" sz="4800" dirty="0"/>
              <a:t>Trend Impact Analysis</a:t>
            </a:r>
          </a:p>
        </p:txBody>
      </p:sp>
    </p:spTree>
    <p:extLst>
      <p:ext uri="{BB962C8B-B14F-4D97-AF65-F5344CB8AC3E}">
        <p14:creationId xmlns:p14="http://schemas.microsoft.com/office/powerpoint/2010/main" val="298194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4339" y="1292007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מהלך התפתחות/חדירה 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אופייני של </a:t>
            </a: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טכנולוגיות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2" descr="http://www.foresightguide.com/wp-content/uploads/2015/06/image11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5"/>
          <a:stretch/>
        </p:blipFill>
        <p:spPr bwMode="auto">
          <a:xfrm>
            <a:off x="1732963" y="1944303"/>
            <a:ext cx="6994238" cy="427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18400" y="6299400"/>
            <a:ext cx="690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http://www.foresightguide.com/logistic-growth-s-curves/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459" y="147416"/>
            <a:ext cx="9347879" cy="805485"/>
          </a:xfrm>
        </p:spPr>
        <p:txBody>
          <a:bodyPr/>
          <a:lstStyle/>
          <a:p>
            <a:r>
              <a:rPr lang="he-IL" sz="4800" dirty="0"/>
              <a:t>עקומת צמיחה </a:t>
            </a:r>
            <a:r>
              <a:rPr lang="he-IL" sz="4800" dirty="0" smtClean="0"/>
              <a:t> - עקומת </a:t>
            </a:r>
            <a:r>
              <a:rPr lang="en-US" sz="4800" dirty="0" smtClean="0"/>
              <a:t>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8528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459" y="147416"/>
            <a:ext cx="9347879" cy="651481"/>
          </a:xfrm>
        </p:spPr>
        <p:txBody>
          <a:bodyPr/>
          <a:lstStyle/>
          <a:p>
            <a:r>
              <a:rPr lang="he-IL" sz="4800" dirty="0" smtClean="0"/>
              <a:t>דוגמה לעקומת </a:t>
            </a:r>
            <a:r>
              <a:rPr lang="en-US" sz="4800" dirty="0" smtClean="0"/>
              <a:t>S</a:t>
            </a:r>
            <a:r>
              <a:rPr lang="he-IL" sz="4800" dirty="0" smtClean="0"/>
              <a:t>: רכב חשמלי</a:t>
            </a:r>
            <a:endParaRPr lang="en-US" sz="4800" dirty="0"/>
          </a:p>
        </p:txBody>
      </p:sp>
      <p:pic>
        <p:nvPicPr>
          <p:cNvPr id="7" name="Picture 2" descr="https://i0.wp.com/semiengineering.com/wp-content/uploads/2017/04/Mentor-Gompertz-curve-fig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67" y="991403"/>
            <a:ext cx="8651671" cy="516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10459" y="6159946"/>
            <a:ext cx="106853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https://semiengineering.com/mathematic-model-helps-predict-markets-that-will-drive-semiconductor-growth/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0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4181" y="1117158"/>
            <a:ext cx="9143999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 Web"/>
                <a:ea typeface="+mn-ea"/>
                <a:cs typeface="Arial" panose="020B0604020202020204" pitchFamily="34" charset="0"/>
              </a:rPr>
              <a:t> - </a:t>
            </a:r>
            <a:r>
              <a:rPr kumimoji="0" lang="he-IL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 Web"/>
                <a:ea typeface="+mn-ea"/>
                <a:cs typeface="Arial" panose="020B0604020202020204" pitchFamily="34" charset="0"/>
              </a:rPr>
              <a:t>הוזכר במפגש 1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 Web"/>
                <a:ea typeface="+mn-ea"/>
                <a:cs typeface="+mn-cs"/>
              </a:rPr>
              <a:t>Gartner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 Web"/>
                <a:ea typeface="+mn-ea"/>
                <a:cs typeface="+mn-cs"/>
              </a:rPr>
              <a:t>Hype Cycle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34181" y="1668917"/>
            <a:ext cx="8865761" cy="4945512"/>
            <a:chOff x="116274" y="774689"/>
            <a:chExt cx="8629562" cy="5455887"/>
          </a:xfrm>
        </p:grpSpPr>
        <p:pic>
          <p:nvPicPr>
            <p:cNvPr id="12292" name="Picture 4" descr="https://emtemp.gcom.cloud/ngw/globalassets/en/research/images/illustrations/researchmethodology-illustration-hype-cycl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274" y="774689"/>
              <a:ext cx="8607102" cy="5455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654674" y="5399661"/>
              <a:ext cx="910827" cy="400110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התנעה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2477433" y="1443888"/>
              <a:ext cx="2693366" cy="400110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פיסגת</a:t>
              </a:r>
              <a:r>
                <a:rPr kumimoji="0" lang="he-I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 הציפיות המנופחות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092679" y="5476421"/>
              <a:ext cx="1803700" cy="400110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שפל ההתפכחות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19225047">
              <a:off x="4064522" y="3200591"/>
              <a:ext cx="2040943" cy="400110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הטיפוס אל ההארה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991830" y="3879519"/>
              <a:ext cx="1754006" cy="400110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מישור </a:t>
              </a:r>
              <a:r>
                <a:rPr kumimoji="0" lang="he-IL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המעשיות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509483" y="5898664"/>
            <a:ext cx="3973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בגרות </a:t>
            </a: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הטכנולוגיה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8725" y="277859"/>
            <a:ext cx="9347879" cy="557255"/>
          </a:xfrm>
        </p:spPr>
        <p:txBody>
          <a:bodyPr/>
          <a:lstStyle/>
          <a:p>
            <a:r>
              <a:rPr lang="he-IL" sz="4000" dirty="0" smtClean="0"/>
              <a:t>האם זה חיוץ מגמות?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7470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9133" y="2616993"/>
            <a:ext cx="10934299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מבוסס על ההנחה </a:t>
            </a: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שהמגמה "תתנהג" </a:t>
            </a: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באופן דומה בעתיד. 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זה </a:t>
            </a: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לא </a:t>
            </a: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תמיד נכון. יש לבחון: </a:t>
            </a: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-Roman"/>
                <a:ea typeface="+mn-ea"/>
                <a:cs typeface="Arial" panose="020B0604020202020204" pitchFamily="34" charset="0"/>
              </a:rPr>
              <a:t>מה </a:t>
            </a: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-Roman"/>
                <a:ea typeface="+mn-ea"/>
                <a:cs typeface="Arial" panose="020B0604020202020204" pitchFamily="34" charset="0"/>
              </a:rPr>
              <a:t>הם הכוחות </a:t>
            </a: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-Roman"/>
                <a:ea typeface="+mn-ea"/>
                <a:cs typeface="Arial" panose="020B0604020202020204" pitchFamily="34" charset="0"/>
              </a:rPr>
              <a:t>שהניעו את המגמה בעבר? האם יישארו תקפים?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-Roman"/>
              <a:ea typeface="+mn-ea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-Roman"/>
                <a:ea typeface="+mn-ea"/>
                <a:cs typeface="Arial" panose="020B0604020202020204" pitchFamily="34" charset="0"/>
              </a:rPr>
              <a:t>בעבודת </a:t>
            </a: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-Roman"/>
                <a:ea typeface="+mn-ea"/>
                <a:cs typeface="Arial" panose="020B0604020202020204" pitchFamily="34" charset="0"/>
              </a:rPr>
              <a:t>חיזוי יסודית </a:t>
            </a: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-Roman"/>
                <a:ea typeface="+mn-ea"/>
                <a:cs typeface="Arial" panose="020B0604020202020204" pitchFamily="34" charset="0"/>
              </a:rPr>
              <a:t>משלבים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-Roman"/>
                <a:ea typeface="+mn-ea"/>
                <a:cs typeface="+mn-cs"/>
              </a:rPr>
              <a:t>Trend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-Roman"/>
                <a:ea typeface="+mn-ea"/>
                <a:cs typeface="+mn-cs"/>
              </a:rPr>
              <a:t>Impact Analysis </a:t>
            </a:r>
            <a:r>
              <a:rPr kumimoji="0" lang="he-IL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-Roman"/>
                <a:ea typeface="+mn-ea"/>
                <a:cs typeface="Arial" panose="020B0604020202020204" pitchFamily="34" charset="0"/>
              </a:rPr>
              <a:t> </a:t>
            </a: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-Roman"/>
                <a:ea typeface="+mn-ea"/>
                <a:cs typeface="Arial" panose="020B0604020202020204" pitchFamily="34" charset="0"/>
              </a:rPr>
              <a:t>- </a:t>
            </a: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-Roman"/>
                <a:ea typeface="+mn-ea"/>
                <a:cs typeface="Arial" panose="020B0604020202020204" pitchFamily="34" charset="0"/>
              </a:rPr>
              <a:t>מה ואיך עשוי להשפיע </a:t>
            </a: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-Roman"/>
                <a:ea typeface="+mn-ea"/>
                <a:cs typeface="Arial" panose="020B0604020202020204" pitchFamily="34" charset="0"/>
              </a:rPr>
              <a:t>על תחזית החיוץ ה"פשוטה</a:t>
            </a: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-Roman"/>
                <a:ea typeface="+mn-ea"/>
                <a:cs typeface="Arial" panose="020B0604020202020204" pitchFamily="34" charset="0"/>
              </a:rPr>
              <a:t>" (על כך בהמשך).</a:t>
            </a:r>
            <a:endParaRPr kumimoji="0" lang="he-IL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-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3137" y="1199404"/>
            <a:ext cx="10029524" cy="126188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117475" marR="87630" lvl="0" indent="0" algn="r" defTabSz="914400" rtl="1" eaLnBrk="1" fontAlgn="auto" latinLnBrk="0" hangingPunct="1">
              <a:lnSpc>
                <a:spcPct val="152000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איסוף </a:t>
            </a:r>
            <a:r>
              <a:rPr kumimoji="0" lang="he-IL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נתוני עבר לאורך ציר הזמן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,</a:t>
            </a:r>
            <a:r>
              <a:rPr kumimoji="0" lang="he-IL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he-IL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וחיוצם</a:t>
            </a:r>
            <a:r>
              <a:rPr kumimoji="0" lang="he-IL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לאורך ההמשך של  ציר הזמן בעזרת</a:t>
            </a:r>
            <a:r>
              <a:rPr kumimoji="0" lang="he-IL" sz="2500" b="0" i="0" u="none" strike="noStrike" kern="120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he-IL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פונקציה  מתמטית  מתאימה, או על ידי התאמה</a:t>
            </a:r>
            <a:r>
              <a:rPr kumimoji="0" lang="he-IL" sz="2500" b="0" i="0" u="none" strike="noStrike" kern="1200" cap="none" spc="19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he-IL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גראפית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272CCC-D5F0-43BF-8539-7115D6C80B6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137" y="79827"/>
            <a:ext cx="9482303" cy="959701"/>
          </a:xfrm>
        </p:spPr>
        <p:txBody>
          <a:bodyPr/>
          <a:lstStyle/>
          <a:p>
            <a:r>
              <a:rPr lang="he-IL" sz="4800" dirty="0" smtClean="0"/>
              <a:t>חיוץ מגמ</a:t>
            </a:r>
            <a:r>
              <a:rPr lang="he-IL" sz="4800" dirty="0"/>
              <a:t>ה</a:t>
            </a:r>
            <a:r>
              <a:rPr lang="he-IL" sz="4800" dirty="0" smtClean="0"/>
              <a:t> – </a:t>
            </a:r>
            <a:r>
              <a:rPr lang="en-US" sz="4800" dirty="0" smtClean="0"/>
              <a:t>Trend Extrapolation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24905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768" y="708302"/>
            <a:ext cx="7946136" cy="58035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43016" y="1970568"/>
            <a:ext cx="1814623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"עסקים כרגיל"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3768" y="205798"/>
            <a:ext cx="7946136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מגמה מסוימת עשויה להתפתח עם הזמן בצורות שונות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272CCC-D5F0-43BF-8539-7115D6C80B6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8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oore’s Law: Alive? Dead? Or resurrected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584" y="1287487"/>
            <a:ext cx="7501884" cy="398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6884" y="5610828"/>
            <a:ext cx="11473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בשנת 1965 </a:t>
            </a: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העריך גורדון 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מור (מייסד אינטל) </a:t>
            </a: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שמס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' הרכיבים על שבב אלקטרוני יוכפל כל שנה במשך עשור. ב-1975 הוא תיקן את התחזית להכפלה כל שנתיים. התחזית זכתה לשם "חוק מור".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272CCC-D5F0-43BF-8539-7115D6C80B6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0459" y="147416"/>
            <a:ext cx="10342039" cy="911364"/>
          </a:xfrm>
        </p:spPr>
        <p:txBody>
          <a:bodyPr/>
          <a:lstStyle/>
          <a:p>
            <a:r>
              <a:rPr lang="he-IL" sz="4800" dirty="0" smtClean="0"/>
              <a:t>דוגמה מוצלחת לחיוץ: "חוק</a:t>
            </a:r>
            <a:r>
              <a:rPr lang="he-IL" sz="4800" dirty="0"/>
              <a:t>" </a:t>
            </a:r>
            <a:r>
              <a:rPr lang="he-IL" sz="4800" dirty="0" smtClean="0"/>
              <a:t>מור 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4047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ransistor count on largest microprocessors 1975-2010. From: Computer History Museum Revolution exhib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324" y="115646"/>
            <a:ext cx="7628193" cy="662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272CCC-D5F0-43BF-8539-7115D6C80B6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17747" y="751565"/>
            <a:ext cx="25587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"חוק" מור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57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ooresLaw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4"/>
          <a:stretch/>
        </p:blipFill>
        <p:spPr bwMode="auto">
          <a:xfrm>
            <a:off x="1218687" y="838154"/>
            <a:ext cx="8861368" cy="601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272CCC-D5F0-43BF-8539-7115D6C80B6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0458" y="152226"/>
            <a:ext cx="10521709" cy="625219"/>
          </a:xfrm>
        </p:spPr>
        <p:txBody>
          <a:bodyPr/>
          <a:lstStyle/>
          <a:p>
            <a:r>
              <a:rPr lang="he-IL" sz="4000" dirty="0" smtClean="0"/>
              <a:t/>
            </a:r>
            <a:br>
              <a:rPr lang="he-IL" sz="4000" dirty="0" smtClean="0"/>
            </a:br>
            <a:r>
              <a:rPr lang="he-IL" sz="4000" dirty="0" err="1" smtClean="0"/>
              <a:t>העתידן</a:t>
            </a:r>
            <a:r>
              <a:rPr lang="he-IL" sz="4000" dirty="0" smtClean="0"/>
              <a:t> </a:t>
            </a:r>
            <a:r>
              <a:rPr lang="he-IL" sz="4000" dirty="0" err="1"/>
              <a:t>ריי</a:t>
            </a:r>
            <a:r>
              <a:rPr lang="he-IL" sz="4000" dirty="0"/>
              <a:t> </a:t>
            </a:r>
            <a:r>
              <a:rPr lang="he-IL" sz="4000" dirty="0" err="1"/>
              <a:t>קורצוויל</a:t>
            </a:r>
            <a:r>
              <a:rPr lang="he-IL" sz="4000" dirty="0"/>
              <a:t> הרחיב את "חוק מור</a:t>
            </a:r>
            <a:r>
              <a:rPr lang="he-IL" sz="4000" dirty="0" smtClean="0"/>
              <a:t>"</a:t>
            </a:r>
            <a:r>
              <a:rPr lang="he-IL" sz="4000" dirty="0"/>
              <a:t/>
            </a:r>
            <a:br>
              <a:rPr lang="he-IL" sz="4000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0971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9224" y="36648"/>
            <a:ext cx="6208776" cy="68213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17128" y="5859519"/>
            <a:ext cx="27415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(Foresight Methodologies, UNIDO)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272CCC-D5F0-43BF-8539-7115D6C80B6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0459" y="147415"/>
            <a:ext cx="4248765" cy="612981"/>
          </a:xfrm>
        </p:spPr>
        <p:txBody>
          <a:bodyPr/>
          <a:lstStyle/>
          <a:p>
            <a:r>
              <a:rPr lang="he-IL" sz="4800" dirty="0" smtClean="0"/>
              <a:t>מגמות טיפוסיות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1819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37855" y="5636659"/>
            <a:ext cx="89685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Ozone levels stabilized in the 1990s following the Montreal Protocol (1987), and have started to recover. They are projected to reach pre-1980 levels before 2075.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6488668"/>
            <a:ext cx="3213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https://svs.gsfc.nasa.gov/30602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67942"/>
          <a:stretch/>
        </p:blipFill>
        <p:spPr>
          <a:xfrm>
            <a:off x="3870036" y="225036"/>
            <a:ext cx="4265077" cy="50971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750" y="225036"/>
            <a:ext cx="9093250" cy="50971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71488" y="393193"/>
            <a:ext cx="3685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Ozone in the Stratosphere</a:t>
            </a:r>
          </a:p>
        </p:txBody>
      </p:sp>
    </p:spTree>
    <p:extLst>
      <p:ext uri="{BB962C8B-B14F-4D97-AF65-F5344CB8AC3E}">
        <p14:creationId xmlns:p14="http://schemas.microsoft.com/office/powerpoint/2010/main" val="302525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134" y="1922171"/>
            <a:ext cx="1032790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Arial" panose="020B0604020202020204" pitchFamily="34" charset="0"/>
              </a:rPr>
              <a:t>המטרה: לתת </a:t>
            </a:r>
            <a:r>
              <a:rPr kumimoji="0" lang="he-IL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Arial" panose="020B0604020202020204" pitchFamily="34" charset="0"/>
              </a:rPr>
              <a:t>מענה </a:t>
            </a:r>
            <a:r>
              <a:rPr kumimoji="0" lang="he-IL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Arial" panose="020B0604020202020204" pitchFamily="34" charset="0"/>
              </a:rPr>
              <a:t>לחולשה </a:t>
            </a:r>
            <a:r>
              <a:rPr kumimoji="0" lang="he-IL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Arial" panose="020B0604020202020204" pitchFamily="34" charset="0"/>
              </a:rPr>
              <a:t>של חיוץ מגמות "רגיל":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 </a:t>
            </a:r>
            <a:endParaRPr kumimoji="0" lang="he-IL" sz="2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NewRomanPSMT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Arial" panose="020B0604020202020204" pitchFamily="34" charset="0"/>
              </a:rPr>
              <a:t> </a:t>
            </a:r>
            <a:endParaRPr kumimoji="0" lang="he-IL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NewRomanPSMT"/>
              <a:ea typeface="+mn-ea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Arial" panose="020B0604020202020204" pitchFamily="34" charset="0"/>
              </a:rPr>
              <a:t>מתחילים </a:t>
            </a:r>
            <a:r>
              <a:rPr kumimoji="0" lang="he-IL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Arial" panose="020B0604020202020204" pitchFamily="34" charset="0"/>
              </a:rPr>
              <a:t>מחיוץ "רגיל" (נטול הפתעות). </a:t>
            </a:r>
            <a:r>
              <a:rPr kumimoji="0" lang="he-IL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Arial" panose="020B0604020202020204" pitchFamily="34" charset="0"/>
              </a:rPr>
              <a:t>אחר </a:t>
            </a:r>
            <a:r>
              <a:rPr kumimoji="0" lang="he-IL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Arial" panose="020B0604020202020204" pitchFamily="34" charset="0"/>
              </a:rPr>
              <a:t>כך </a:t>
            </a:r>
            <a:r>
              <a:rPr kumimoji="0" lang="he-IL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Arial" panose="020B0604020202020204" pitchFamily="34" charset="0"/>
              </a:rPr>
              <a:t>נעזרים במידע נוסף (במיוחד תובנות של מומחים)  כדי לזהות </a:t>
            </a:r>
            <a:r>
              <a:rPr kumimoji="0" lang="he-IL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Arial" panose="020B0604020202020204" pitchFamily="34" charset="0"/>
              </a:rPr>
              <a:t>ארועים</a:t>
            </a:r>
            <a:r>
              <a:rPr kumimoji="0" lang="he-IL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Arial" panose="020B0604020202020204" pitchFamily="34" charset="0"/>
              </a:rPr>
              <a:t> </a:t>
            </a:r>
            <a:r>
              <a:rPr kumimoji="0" lang="he-IL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Arial" panose="020B0604020202020204" pitchFamily="34" charset="0"/>
              </a:rPr>
              <a:t>העשויים </a:t>
            </a:r>
            <a:r>
              <a:rPr kumimoji="0" lang="he-IL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Arial" panose="020B0604020202020204" pitchFamily="34" charset="0"/>
              </a:rPr>
              <a:t>להשפיע </a:t>
            </a:r>
            <a:r>
              <a:rPr kumimoji="0" lang="he-IL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Arial" panose="020B0604020202020204" pitchFamily="34" charset="0"/>
              </a:rPr>
              <a:t>משמעותית </a:t>
            </a:r>
            <a:r>
              <a:rPr kumimoji="0" lang="he-IL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Arial" panose="020B0604020202020204" pitchFamily="34" charset="0"/>
              </a:rPr>
              <a:t>על המגמה. </a:t>
            </a:r>
            <a:endParaRPr kumimoji="0" lang="he-IL" sz="2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NewRomanPSMT"/>
              <a:ea typeface="+mn-ea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he-IL" sz="2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NewRomanPSMT"/>
              <a:ea typeface="+mn-ea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Arial" panose="020B0604020202020204" pitchFamily="34" charset="0"/>
              </a:rPr>
              <a:t>"מתקנים" את המגמה ע"י התחשבות בהשפעות </a:t>
            </a:r>
            <a:r>
              <a:rPr kumimoji="0" lang="he-IL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Arial" panose="020B0604020202020204" pitchFamily="34" charset="0"/>
              </a:rPr>
              <a:t>הנ"ל.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NewRomanPSM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9134" y="231007"/>
            <a:ext cx="10020350" cy="1337912"/>
          </a:xfrm>
        </p:spPr>
        <p:txBody>
          <a:bodyPr/>
          <a:lstStyle/>
          <a:p>
            <a:r>
              <a:rPr lang="he-IL" sz="4800" dirty="0" smtClean="0"/>
              <a:t/>
            </a:r>
            <a:br>
              <a:rPr lang="he-IL" sz="4800" dirty="0" smtClean="0"/>
            </a:br>
            <a:r>
              <a:rPr lang="he-IL" sz="4800" dirty="0" smtClean="0"/>
              <a:t>ניתוח </a:t>
            </a:r>
            <a:r>
              <a:rPr lang="he-IL" sz="4800" dirty="0"/>
              <a:t>השפעות על </a:t>
            </a:r>
            <a:r>
              <a:rPr lang="he-IL" sz="4800" dirty="0" smtClean="0"/>
              <a:t>מגמה</a:t>
            </a:r>
            <a:br>
              <a:rPr lang="he-IL" sz="4800" dirty="0" smtClean="0"/>
            </a:br>
            <a:r>
              <a:rPr lang="he-IL" sz="4800" dirty="0" smtClean="0"/>
              <a:t> </a:t>
            </a:r>
            <a:r>
              <a:rPr lang="en-US" sz="4400" dirty="0"/>
              <a:t>Trend </a:t>
            </a:r>
            <a:r>
              <a:rPr lang="en-US" sz="4400" dirty="0" smtClean="0"/>
              <a:t>Impact Analysis</a:t>
            </a:r>
            <a:r>
              <a:rPr lang="en-US" sz="4800" dirty="0"/>
              <a:t/>
            </a:r>
            <a:br>
              <a:rPr lang="en-US" sz="4800" dirty="0"/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9803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334</Words>
  <Application>Microsoft Office PowerPoint</Application>
  <PresentationFormat>Widescreen</PresentationFormat>
  <Paragraphs>50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Graphik Web</vt:lpstr>
      <vt:lpstr>TimesNewRomanPSMT</vt:lpstr>
      <vt:lpstr>Times-Roman</vt:lpstr>
      <vt:lpstr>Wingdings</vt:lpstr>
      <vt:lpstr>ערכת נושא Office</vt:lpstr>
      <vt:lpstr>ניתוח מגמות – Trend Analysis</vt:lpstr>
      <vt:lpstr>חיוץ מגמה – Trend Extrapolation</vt:lpstr>
      <vt:lpstr>PowerPoint Presentation</vt:lpstr>
      <vt:lpstr>דוגמה מוצלחת לחיוץ: "חוק" מור  </vt:lpstr>
      <vt:lpstr>PowerPoint Presentation</vt:lpstr>
      <vt:lpstr> העתידן ריי קורצוויל הרחיב את "חוק מור" </vt:lpstr>
      <vt:lpstr>מגמות טיפוסיות</vt:lpstr>
      <vt:lpstr>PowerPoint Presentation</vt:lpstr>
      <vt:lpstr> ניתוח השפעות על מגמה  Trend Impact Analysis </vt:lpstr>
      <vt:lpstr>Trend Impact Analysis</vt:lpstr>
      <vt:lpstr>עקומת צמיחה  - עקומת S</vt:lpstr>
      <vt:lpstr>דוגמה לעקומת S: רכב חשמלי</vt:lpstr>
      <vt:lpstr>האם זה חיוץ מגמות?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ניתוח מגמות – Trend Analysis</dc:title>
  <dc:creator>Aharon H.</dc:creator>
  <cp:lastModifiedBy>Aharon H.</cp:lastModifiedBy>
  <cp:revision>1</cp:revision>
  <dcterms:created xsi:type="dcterms:W3CDTF">2021-07-19T10:15:48Z</dcterms:created>
  <dcterms:modified xsi:type="dcterms:W3CDTF">2021-07-19T10:16:22Z</dcterms:modified>
</cp:coreProperties>
</file>