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6A79F1C-8790-4B46-869D-D66B12AC9B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660" y="1673904"/>
            <a:ext cx="7830704" cy="2387600"/>
          </a:xfrm>
        </p:spPr>
        <p:txBody>
          <a:bodyPr anchor="ctr"/>
          <a:lstStyle>
            <a:lvl1pPr algn="ctr">
              <a:defRPr lang="he-IL" sz="60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A7FFA86B-0EB6-4C9B-B328-B69E4AACB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4658" y="4153579"/>
            <a:ext cx="7830705" cy="165576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00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dirty="0"/>
              <a:t>לחץ כדי לערוך סגנון כותרת משנה של תבנית בסיס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51A3E1A-36C8-4BF5-A4DC-49317E5D2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3291" y="6302612"/>
            <a:ext cx="824345" cy="365125"/>
          </a:xfrm>
        </p:spPr>
        <p:txBody>
          <a:bodyPr/>
          <a:lstStyle>
            <a:lvl1pPr algn="ctr">
              <a:defRPr sz="1800"/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593D750E-4B78-4E99-B797-546BD618210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8374967" y="1731056"/>
            <a:ext cx="3086971" cy="410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1129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B40F022-CF27-4F73-AE0B-DA92FD2AA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4475" y="212720"/>
            <a:ext cx="10407368" cy="1325563"/>
          </a:xfrm>
        </p:spPr>
        <p:txBody>
          <a:bodyPr/>
          <a:lstStyle/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7C781560-2AA7-4C98-8D39-80D6B859A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7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16ADE57F-3843-4D98-AA89-DD29BA5C1B37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115360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9586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58EECC82-4332-49EA-847F-41B22437D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6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E1A16F33-DBE0-4BC5-BD58-A0E16D77855E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0" y="115360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30695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8E5C784-F334-43E5-A046-DF578727C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290939"/>
            <a:ext cx="4571999" cy="1766461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268839B-4862-433B-8175-70CF96E82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183" y="290945"/>
            <a:ext cx="6830290" cy="6262255"/>
          </a:xfrm>
        </p:spPr>
        <p:txBody>
          <a:bodyPr/>
          <a:lstStyle>
            <a:lvl1pPr>
              <a:lnSpc>
                <a:spcPct val="100000"/>
              </a:lnSpc>
              <a:defRPr sz="3600"/>
            </a:lvl1pPr>
            <a:lvl2pPr>
              <a:lnSpc>
                <a:spcPct val="100000"/>
              </a:lnSpc>
              <a:defRPr sz="3200"/>
            </a:lvl2pPr>
            <a:lvl3pPr>
              <a:lnSpc>
                <a:spcPct val="100000"/>
              </a:lnSpc>
              <a:defRPr sz="2800"/>
            </a:lvl3pPr>
            <a:lvl4pPr>
              <a:lnSpc>
                <a:spcPct val="100000"/>
              </a:lnSpc>
              <a:defRPr sz="2400"/>
            </a:lvl4pPr>
            <a:lvl5pPr>
              <a:lnSpc>
                <a:spcPct val="100000"/>
              </a:lnSpc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7AAB3812-692F-4F79-9827-0B088A040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87927" y="2057400"/>
            <a:ext cx="4571999" cy="4495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6C59B1E6-B599-4392-8175-5CF8D1B5A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9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4D2ADD6C-FE7C-4F4D-B5CC-E4857F528DA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alphaModFix amt="3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212642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14630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F7EA1B9-B76B-4AF7-9281-6B1D0B710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474" y="304801"/>
            <a:ext cx="4433454" cy="175259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83965521-383A-49A3-8066-2866AB38F1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53891" y="360218"/>
            <a:ext cx="6830291" cy="619298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30970271-4AEB-4869-99C2-622C4F1BB2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6474" y="2057399"/>
            <a:ext cx="4433454" cy="449580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CCDDD0AA-895B-41BD-AE4E-F49CC9BCE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9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7776104A-7E6C-4C52-AAB7-999E2B16864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alphaModFix amt="3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212642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10595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719DC7E-4A50-4826-83BC-C4C4A421E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6231057B-48C3-45EA-A826-EB56AA3D64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31BE8EE-A0E2-4302-8E78-BA972A2DC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7BBF3099-AE15-4B50-8174-AA42555C593B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alphaModFix amt="3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212642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85559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88CFDEF7-3E06-4A10-BE08-31F10EBCC1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92939" y="268140"/>
            <a:ext cx="2628900" cy="6201930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F2EC51E7-36F5-447A-812A-2114C0210C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01782" y="268140"/>
            <a:ext cx="8738757" cy="6201930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AF407BF-4D81-477A-BB2B-21DF59EFB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1EA2E4ED-4387-4D58-B2F0-CA628790DA5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alphaModFix amt="3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 rot="5400000">
            <a:off x="10624019" y="-133658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0036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משולש שווה-שוקיים 11">
            <a:extLst>
              <a:ext uri="{FF2B5EF4-FFF2-40B4-BE49-F238E27FC236}">
                <a16:creationId xmlns:a16="http://schemas.microsoft.com/office/drawing/2014/main" id="{21B19517-9814-4103-86F7-AB8A29F722EE}"/>
              </a:ext>
            </a:extLst>
          </p:cNvPr>
          <p:cNvSpPr/>
          <p:nvPr userDrawn="1"/>
        </p:nvSpPr>
        <p:spPr>
          <a:xfrm rot="16200000">
            <a:off x="8022901" y="2667787"/>
            <a:ext cx="4862945" cy="3491603"/>
          </a:xfrm>
          <a:prstGeom prst="triangle">
            <a:avLst>
              <a:gd name="adj" fmla="val 0"/>
            </a:avLst>
          </a:prstGeom>
          <a:gradFill flip="none" rotWithShape="1">
            <a:gsLst>
              <a:gs pos="1000">
                <a:srgbClr val="95B65D"/>
              </a:gs>
              <a:gs pos="97000">
                <a:srgbClr val="FFE593">
                  <a:alpha val="26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משולש שווה-שוקיים 6">
            <a:extLst>
              <a:ext uri="{FF2B5EF4-FFF2-40B4-BE49-F238E27FC236}">
                <a16:creationId xmlns:a16="http://schemas.microsoft.com/office/drawing/2014/main" id="{3A784CEE-05A7-4F1D-8B3D-D04A4EC4F579}"/>
              </a:ext>
            </a:extLst>
          </p:cNvPr>
          <p:cNvSpPr/>
          <p:nvPr userDrawn="1"/>
        </p:nvSpPr>
        <p:spPr>
          <a:xfrm rot="10800000">
            <a:off x="8708570" y="-1"/>
            <a:ext cx="3483428" cy="5184096"/>
          </a:xfrm>
          <a:prstGeom prst="triangle">
            <a:avLst>
              <a:gd name="adj" fmla="val 0"/>
            </a:avLst>
          </a:prstGeom>
          <a:gradFill flip="none" rotWithShape="1">
            <a:gsLst>
              <a:gs pos="98000">
                <a:srgbClr val="F33FAA"/>
              </a:gs>
              <a:gs pos="55000">
                <a:srgbClr val="F9929F">
                  <a:alpha val="36000"/>
                </a:srgbClr>
              </a:gs>
              <a:gs pos="2000">
                <a:srgbClr val="FFE593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56A79F1C-8790-4B46-869D-D66B12AC9B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1382" y="2488030"/>
            <a:ext cx="8364848" cy="1573473"/>
          </a:xfrm>
          <a:prstGeom prst="rect">
            <a:avLst/>
          </a:prstGeom>
          <a:solidFill>
            <a:srgbClr val="CA0C7D">
              <a:alpha val="24000"/>
            </a:srgbClr>
          </a:solidFill>
          <a:ln>
            <a:noFill/>
          </a:ln>
        </p:spPr>
        <p:txBody>
          <a:bodyPr anchor="ctr"/>
          <a:lstStyle>
            <a:lvl1pPr algn="r">
              <a:defRPr lang="he-IL" sz="54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A7FFA86B-0EB6-4C9B-B328-B69E4AACB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1382" y="4148996"/>
            <a:ext cx="8364848" cy="1293865"/>
          </a:xfrm>
        </p:spPr>
        <p:txBody>
          <a:bodyPr anchor="ctr">
            <a:normAutofit/>
          </a:bodyPr>
          <a:lstStyle>
            <a:lvl1pPr marL="0" indent="0" algn="r">
              <a:buNone/>
              <a:defRPr sz="400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dirty="0"/>
              <a:t>לחץ כדי לערוך סגנון כותרת משנה של תבנית בסיס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51A3E1A-36C8-4BF5-A4DC-49317E5D2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3291" y="6302612"/>
            <a:ext cx="824345" cy="365125"/>
          </a:xfrm>
        </p:spPr>
        <p:txBody>
          <a:bodyPr/>
          <a:lstStyle>
            <a:lvl1pPr algn="ctr">
              <a:defRPr sz="1800"/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593D750E-4B78-4E99-B797-546BD618210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6419" y="220334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2909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שולש שווה-שוקיים 6">
            <a:extLst>
              <a:ext uri="{FF2B5EF4-FFF2-40B4-BE49-F238E27FC236}">
                <a16:creationId xmlns:a16="http://schemas.microsoft.com/office/drawing/2014/main" id="{3A784CEE-05A7-4F1D-8B3D-D04A4EC4F579}"/>
              </a:ext>
            </a:extLst>
          </p:cNvPr>
          <p:cNvSpPr/>
          <p:nvPr userDrawn="1"/>
        </p:nvSpPr>
        <p:spPr>
          <a:xfrm rot="10800000">
            <a:off x="8665028" y="-1"/>
            <a:ext cx="3526968" cy="5184096"/>
          </a:xfrm>
          <a:prstGeom prst="triangle">
            <a:avLst>
              <a:gd name="adj" fmla="val 0"/>
            </a:avLst>
          </a:prstGeom>
          <a:gradFill flip="none" rotWithShape="1">
            <a:gsLst>
              <a:gs pos="96656">
                <a:srgbClr val="49878E"/>
              </a:gs>
              <a:gs pos="95312">
                <a:srgbClr val="4F878F"/>
              </a:gs>
              <a:gs pos="2000">
                <a:srgbClr val="5A8890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56A79F1C-8790-4B46-869D-D66B12AC9B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1382" y="2488030"/>
            <a:ext cx="8364848" cy="1573473"/>
          </a:xfrm>
          <a:solidFill>
            <a:schemeClr val="tx2"/>
          </a:solidFill>
        </p:spPr>
        <p:txBody>
          <a:bodyPr anchor="ctr"/>
          <a:lstStyle>
            <a:lvl1pPr algn="r">
              <a:defRPr lang="he-IL" sz="5400" b="0" kern="1200" dirty="0" smtClean="0">
                <a:solidFill>
                  <a:srgbClr val="F33FA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A7FFA86B-0EB6-4C9B-B328-B69E4AACB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1382" y="4148996"/>
            <a:ext cx="8364848" cy="1293865"/>
          </a:xfrm>
        </p:spPr>
        <p:txBody>
          <a:bodyPr anchor="ctr">
            <a:normAutofit/>
          </a:bodyPr>
          <a:lstStyle>
            <a:lvl1pPr marL="0" indent="0" algn="r">
              <a:buNone/>
              <a:defRPr sz="400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dirty="0"/>
              <a:t>לחץ כדי לערוך סגנון כותרת משנה של תבנית בסיס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51A3E1A-36C8-4BF5-A4DC-49317E5D2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3291" y="6302612"/>
            <a:ext cx="824345" cy="365125"/>
          </a:xfrm>
        </p:spPr>
        <p:txBody>
          <a:bodyPr/>
          <a:lstStyle>
            <a:lvl1pPr algn="ctr">
              <a:defRPr sz="1800"/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593D750E-4B78-4E99-B797-546BD618210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6419" y="220334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משולש שווה-שוקיים 11">
            <a:extLst>
              <a:ext uri="{FF2B5EF4-FFF2-40B4-BE49-F238E27FC236}">
                <a16:creationId xmlns:a16="http://schemas.microsoft.com/office/drawing/2014/main" id="{21B19517-9814-4103-86F7-AB8A29F722EE}"/>
              </a:ext>
            </a:extLst>
          </p:cNvPr>
          <p:cNvSpPr/>
          <p:nvPr userDrawn="1"/>
        </p:nvSpPr>
        <p:spPr>
          <a:xfrm rot="16200000">
            <a:off x="7991601" y="2636484"/>
            <a:ext cx="3416059" cy="5001088"/>
          </a:xfrm>
          <a:prstGeom prst="triangle">
            <a:avLst>
              <a:gd name="adj" fmla="val 0"/>
            </a:avLst>
          </a:prstGeom>
          <a:gradFill flip="none" rotWithShape="1">
            <a:gsLst>
              <a:gs pos="1000">
                <a:schemeClr val="tx2">
                  <a:lumMod val="40000"/>
                  <a:lumOff val="60000"/>
                  <a:alpha val="22000"/>
                </a:schemeClr>
              </a:gs>
              <a:gs pos="97000">
                <a:schemeClr val="bg2">
                  <a:lumMod val="9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783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bg>
      <p:bgPr>
        <a:solidFill>
          <a:schemeClr val="bg1">
            <a:alpha val="9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>
            <a:extLst>
              <a:ext uri="{FF2B5EF4-FFF2-40B4-BE49-F238E27FC236}">
                <a16:creationId xmlns:a16="http://schemas.microsoft.com/office/drawing/2014/main" id="{C1521CBB-0B8F-4303-A743-800878BD0DAA}"/>
              </a:ext>
            </a:extLst>
          </p:cNvPr>
          <p:cNvSpPr/>
          <p:nvPr userDrawn="1"/>
        </p:nvSpPr>
        <p:spPr>
          <a:xfrm>
            <a:off x="0" y="14744"/>
            <a:ext cx="12191999" cy="6840000"/>
          </a:xfrm>
          <a:prstGeom prst="rect">
            <a:avLst/>
          </a:prstGeom>
          <a:gradFill flip="none" rotWithShape="1">
            <a:gsLst>
              <a:gs pos="98000">
                <a:srgbClr val="CBDDDD"/>
              </a:gs>
              <a:gs pos="72000">
                <a:srgbClr val="BAD8D8"/>
              </a:gs>
              <a:gs pos="57000">
                <a:srgbClr val="A9D2D2"/>
              </a:gs>
              <a:gs pos="2000">
                <a:srgbClr val="3AADAD"/>
              </a:gs>
              <a:gs pos="28000">
                <a:srgbClr val="74C0C0"/>
              </a:gs>
            </a:gsLst>
            <a:lin ang="162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משולש שווה-שוקיים 8">
            <a:extLst>
              <a:ext uri="{FF2B5EF4-FFF2-40B4-BE49-F238E27FC236}">
                <a16:creationId xmlns:a16="http://schemas.microsoft.com/office/drawing/2014/main" id="{D939D193-66DD-4B67-92C4-C30989C92F44}"/>
              </a:ext>
            </a:extLst>
          </p:cNvPr>
          <p:cNvSpPr/>
          <p:nvPr userDrawn="1"/>
        </p:nvSpPr>
        <p:spPr>
          <a:xfrm rot="10800000">
            <a:off x="8665028" y="-1"/>
            <a:ext cx="3526968" cy="5184096"/>
          </a:xfrm>
          <a:prstGeom prst="triangle">
            <a:avLst>
              <a:gd name="adj" fmla="val 0"/>
            </a:avLst>
          </a:prstGeom>
          <a:gradFill flip="none" rotWithShape="1">
            <a:gsLst>
              <a:gs pos="96656">
                <a:srgbClr val="49878E"/>
              </a:gs>
              <a:gs pos="95312">
                <a:srgbClr val="4F878F"/>
              </a:gs>
              <a:gs pos="2000">
                <a:srgbClr val="5A8890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F5E5F13-2B90-4FBB-878C-B6C2C30AD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458" y="1563693"/>
            <a:ext cx="10315505" cy="5111744"/>
          </a:xfrm>
        </p:spPr>
        <p:txBody>
          <a:bodyPr/>
          <a:lstStyle>
            <a:lvl1pPr marL="2286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4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00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6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2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28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B66BBFA-A6FA-4D1F-9BC6-CD178DAB3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845457" y="6310312"/>
            <a:ext cx="497114" cy="365125"/>
          </a:xfrm>
        </p:spPr>
        <p:txBody>
          <a:bodyPr/>
          <a:lstStyle>
            <a:lvl1pPr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F6FDBA91-8666-42C7-B07C-F6998CD414D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6419" y="220334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משולש שווה-שוקיים 10">
            <a:extLst>
              <a:ext uri="{FF2B5EF4-FFF2-40B4-BE49-F238E27FC236}">
                <a16:creationId xmlns:a16="http://schemas.microsoft.com/office/drawing/2014/main" id="{640294FD-C584-4DAB-AF87-68BD513069E9}"/>
              </a:ext>
            </a:extLst>
          </p:cNvPr>
          <p:cNvSpPr/>
          <p:nvPr userDrawn="1"/>
        </p:nvSpPr>
        <p:spPr>
          <a:xfrm rot="16200000">
            <a:off x="7991601" y="2636484"/>
            <a:ext cx="3416059" cy="5001088"/>
          </a:xfrm>
          <a:prstGeom prst="triangle">
            <a:avLst>
              <a:gd name="adj" fmla="val 0"/>
            </a:avLst>
          </a:prstGeom>
          <a:gradFill flip="none" rotWithShape="1">
            <a:gsLst>
              <a:gs pos="1000">
                <a:schemeClr val="tx2">
                  <a:lumMod val="40000"/>
                  <a:lumOff val="60000"/>
                  <a:alpha val="22000"/>
                </a:schemeClr>
              </a:gs>
              <a:gs pos="97000">
                <a:schemeClr val="bg2">
                  <a:lumMod val="9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655A842F-313C-4557-B151-DB2022E65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459" y="147415"/>
            <a:ext cx="9347879" cy="1325563"/>
          </a:xfrm>
          <a:solidFill>
            <a:srgbClr val="CA0C7D">
              <a:alpha val="33000"/>
            </a:srgbClr>
          </a:solidFill>
        </p:spPr>
        <p:txBody>
          <a:bodyPr>
            <a:noAutofit/>
          </a:bodyPr>
          <a:lstStyle>
            <a:lvl1pPr algn="ctr">
              <a:defRPr lang="he-IL" sz="5400" kern="12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1698597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כותרת ותוכן">
    <p:bg>
      <p:bgPr>
        <a:solidFill>
          <a:schemeClr val="bg1">
            <a:alpha val="9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>
            <a:extLst>
              <a:ext uri="{FF2B5EF4-FFF2-40B4-BE49-F238E27FC236}">
                <a16:creationId xmlns:a16="http://schemas.microsoft.com/office/drawing/2014/main" id="{C1521CBB-0B8F-4303-A743-800878BD0DAA}"/>
              </a:ext>
            </a:extLst>
          </p:cNvPr>
          <p:cNvSpPr/>
          <p:nvPr userDrawn="1"/>
        </p:nvSpPr>
        <p:spPr>
          <a:xfrm>
            <a:off x="0" y="14744"/>
            <a:ext cx="12191999" cy="6840000"/>
          </a:xfrm>
          <a:prstGeom prst="rect">
            <a:avLst/>
          </a:prstGeom>
          <a:gradFill flip="none" rotWithShape="1">
            <a:gsLst>
              <a:gs pos="98000">
                <a:srgbClr val="CBDDDD"/>
              </a:gs>
              <a:gs pos="72000">
                <a:srgbClr val="BAD8D8"/>
              </a:gs>
              <a:gs pos="57000">
                <a:srgbClr val="A9D2D2"/>
              </a:gs>
              <a:gs pos="2000">
                <a:srgbClr val="3AADAD"/>
              </a:gs>
              <a:gs pos="28000">
                <a:srgbClr val="74C0C0"/>
              </a:gs>
            </a:gsLst>
            <a:lin ang="162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655A842F-313C-4557-B151-DB2022E65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0495" y="147415"/>
            <a:ext cx="10730406" cy="1325563"/>
          </a:xfrm>
        </p:spPr>
        <p:txBody>
          <a:bodyPr>
            <a:noAutofit/>
          </a:bodyPr>
          <a:lstStyle>
            <a:lvl1pPr>
              <a:defRPr lang="he-IL" sz="60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F5E5F13-2B90-4FBB-878C-B6C2C30AD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563693"/>
            <a:ext cx="11326218" cy="5111744"/>
          </a:xfrm>
        </p:spPr>
        <p:txBody>
          <a:bodyPr/>
          <a:lstStyle>
            <a:lvl1pPr marL="2286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4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00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6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2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28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B66BBFA-A6FA-4D1F-9BC6-CD178DAB3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845457" y="6310312"/>
            <a:ext cx="497114" cy="365125"/>
          </a:xfrm>
        </p:spPr>
        <p:txBody>
          <a:bodyPr/>
          <a:lstStyle>
            <a:lvl1pPr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D886A6E2-A55A-4973-98B2-EDCB2C21F72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65372" y="14744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32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כותרת ותוכן">
    <p:bg>
      <p:bgPr>
        <a:solidFill>
          <a:schemeClr val="bg1">
            <a:alpha val="9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>
            <a:extLst>
              <a:ext uri="{FF2B5EF4-FFF2-40B4-BE49-F238E27FC236}">
                <a16:creationId xmlns:a16="http://schemas.microsoft.com/office/drawing/2014/main" id="{C1521CBB-0B8F-4303-A743-800878BD0DAA}"/>
              </a:ext>
            </a:extLst>
          </p:cNvPr>
          <p:cNvSpPr/>
          <p:nvPr userDrawn="1"/>
        </p:nvSpPr>
        <p:spPr>
          <a:xfrm>
            <a:off x="0" y="14744"/>
            <a:ext cx="12191999" cy="6840000"/>
          </a:xfrm>
          <a:prstGeom prst="rect">
            <a:avLst/>
          </a:prstGeom>
          <a:gradFill flip="none" rotWithShape="1">
            <a:gsLst>
              <a:gs pos="98000">
                <a:srgbClr val="CBDDDD"/>
              </a:gs>
              <a:gs pos="72000">
                <a:srgbClr val="BAD8D8"/>
              </a:gs>
              <a:gs pos="57000">
                <a:srgbClr val="A9D2D2"/>
              </a:gs>
              <a:gs pos="2000">
                <a:srgbClr val="3AADAD"/>
              </a:gs>
              <a:gs pos="28000">
                <a:srgbClr val="74C0C0"/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655A842F-313C-4557-B151-DB2022E65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121" y="147415"/>
            <a:ext cx="10795779" cy="1325563"/>
          </a:xfrm>
        </p:spPr>
        <p:txBody>
          <a:bodyPr>
            <a:noAutofit/>
          </a:bodyPr>
          <a:lstStyle>
            <a:lvl1pPr>
              <a:defRPr lang="he-IL" sz="60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F5E5F13-2B90-4FBB-878C-B6C2C30AD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329" y="1563693"/>
            <a:ext cx="11625264" cy="5111744"/>
          </a:xfrm>
        </p:spPr>
        <p:txBody>
          <a:bodyPr/>
          <a:lstStyle>
            <a:lvl1pPr marL="2286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00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6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B66BBFA-A6FA-4D1F-9BC6-CD178DAB3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845457" y="6310312"/>
            <a:ext cx="497114" cy="365125"/>
          </a:xfrm>
        </p:spPr>
        <p:txBody>
          <a:bodyPr/>
          <a:lstStyle>
            <a:lvl1pPr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DD6EE82C-3740-4E18-86B4-3170560D7A0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0" y="0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9475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>
            <a:extLst>
              <a:ext uri="{FF2B5EF4-FFF2-40B4-BE49-F238E27FC236}">
                <a16:creationId xmlns:a16="http://schemas.microsoft.com/office/drawing/2014/main" id="{1A3E0D03-2F4C-4747-9236-D64118DC76FE}"/>
              </a:ext>
            </a:extLst>
          </p:cNvPr>
          <p:cNvSpPr/>
          <p:nvPr userDrawn="1"/>
        </p:nvSpPr>
        <p:spPr>
          <a:xfrm>
            <a:off x="0" y="889"/>
            <a:ext cx="12191999" cy="6840000"/>
          </a:xfrm>
          <a:prstGeom prst="rect">
            <a:avLst/>
          </a:prstGeom>
          <a:gradFill flip="none" rotWithShape="1">
            <a:gsLst>
              <a:gs pos="98000">
                <a:srgbClr val="CBDDDD"/>
              </a:gs>
              <a:gs pos="72000">
                <a:srgbClr val="BAD8D8"/>
              </a:gs>
              <a:gs pos="35000">
                <a:srgbClr val="A9D2D2"/>
              </a:gs>
              <a:gs pos="2000">
                <a:srgbClr val="3AADAD"/>
              </a:gs>
              <a:gs pos="0">
                <a:srgbClr val="74C0C0"/>
              </a:gs>
            </a:gsLst>
            <a:lin ang="24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78393A54-6EB8-4FA2-9AD2-A5EDFFA65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673927"/>
            <a:ext cx="6715579" cy="1833128"/>
          </a:xfrm>
          <a:solidFill>
            <a:srgbClr val="CA0C7D">
              <a:alpha val="23000"/>
            </a:srgbClr>
          </a:solidFill>
        </p:spPr>
        <p:txBody>
          <a:bodyPr anchor="ctr">
            <a:normAutofit/>
          </a:bodyPr>
          <a:lstStyle>
            <a:lvl1pPr>
              <a:defRPr lang="he-IL" sz="54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B4930217-E15C-4B86-99F0-6CB13CD20F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6715579" cy="1500187"/>
          </a:xfrm>
        </p:spPr>
        <p:txBody>
          <a:bodyPr anchor="ctr">
            <a:normAutofit/>
          </a:bodyPr>
          <a:lstStyle>
            <a:lvl1pPr marL="0" indent="0">
              <a:buNone/>
              <a:defRPr lang="he-IL" sz="4000" kern="1200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14B12D49-C52D-40CA-AC13-D47F1FCB8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0891" y="6306696"/>
            <a:ext cx="810491" cy="365125"/>
          </a:xfrm>
        </p:spPr>
        <p:txBody>
          <a:bodyPr/>
          <a:lstStyle>
            <a:lvl1pPr algn="ctr">
              <a:defRPr sz="1800"/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3076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8FEA27DD-795F-44D6-BE4F-60D819BB17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010" y="1579293"/>
            <a:ext cx="3238919" cy="4510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4673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207B3A3-467F-4156-8707-8B03BD51E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7855" y="212720"/>
            <a:ext cx="10383988" cy="1325563"/>
          </a:xfrm>
        </p:spPr>
        <p:txBody>
          <a:bodyPr/>
          <a:lstStyle>
            <a:lvl1pPr>
              <a:defRPr lang="he-IL" sz="60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F9920E7A-2F57-420D-A3DD-0F04FA3D69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1778" y="1645510"/>
            <a:ext cx="5756560" cy="4999770"/>
          </a:xfrm>
        </p:spPr>
        <p:txBody>
          <a:bodyPr/>
          <a:lstStyle/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0CD1F7E0-4CF2-46CB-A84B-DB52186636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9964" y="1645510"/>
            <a:ext cx="5756560" cy="4999770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C90886D0-6997-4A94-96ED-ADC10BA06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9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7AE0E881-8BD7-44F6-B90A-A7B5E773277A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-9808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3106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C0406F2-43B5-4DF0-BEEE-58438DD71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6476" y="240430"/>
            <a:ext cx="10252273" cy="1321773"/>
          </a:xfrm>
        </p:spPr>
        <p:txBody>
          <a:bodyPr/>
          <a:lstStyle/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00A10871-189B-4109-9EED-B906662E3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240" y="1681163"/>
            <a:ext cx="5760000" cy="894270"/>
          </a:xfrm>
        </p:spPr>
        <p:txBody>
          <a:bodyPr anchor="ctr">
            <a:noAutofit/>
          </a:bodyPr>
          <a:lstStyle>
            <a:lvl1pPr marL="0" indent="0">
              <a:buNone/>
              <a:defRPr lang="he-IL" sz="4000" b="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</a:pPr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6C64DF6D-D7D2-4DAA-A5C3-69A668B498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3770" y="2671332"/>
            <a:ext cx="5760000" cy="3987800"/>
          </a:xfrm>
        </p:spPr>
        <p:txBody>
          <a:bodyPr/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800"/>
            </a:lvl4pPr>
            <a:lvl5pPr>
              <a:defRPr sz="2400"/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2D081527-5DE4-4720-8C1C-84C29F9C35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28750" y="1681163"/>
            <a:ext cx="5760000" cy="894270"/>
          </a:xfrm>
        </p:spPr>
        <p:txBody>
          <a:bodyPr anchor="ctr">
            <a:noAutofit/>
          </a:bodyPr>
          <a:lstStyle>
            <a:lvl1pPr marL="0" indent="0">
              <a:buNone/>
              <a:defRPr sz="40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62CCB834-E4EA-4B62-BE20-D114803A9B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41165" y="2671332"/>
            <a:ext cx="5760000" cy="3987800"/>
          </a:xfrm>
        </p:spPr>
        <p:txBody>
          <a:bodyPr/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800"/>
            </a:lvl4pPr>
            <a:lvl5pPr>
              <a:defRPr sz="2400"/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68AA594A-B59D-4862-8C2D-4B9D5B5BC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1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63AF385E-211B-40F2-8E67-36807C6F78EB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-33635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0102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>
            <a:extLst>
              <a:ext uri="{FF2B5EF4-FFF2-40B4-BE49-F238E27FC236}">
                <a16:creationId xmlns:a16="http://schemas.microsoft.com/office/drawing/2014/main" id="{7C7FE005-4801-4FC5-BF03-6D680E7D463C}"/>
              </a:ext>
            </a:extLst>
          </p:cNvPr>
          <p:cNvSpPr/>
          <p:nvPr userDrawn="1"/>
        </p:nvSpPr>
        <p:spPr>
          <a:xfrm>
            <a:off x="0" y="0"/>
            <a:ext cx="12191999" cy="6840000"/>
          </a:xfrm>
          <a:prstGeom prst="rect">
            <a:avLst/>
          </a:prstGeom>
          <a:gradFill flip="none" rotWithShape="1">
            <a:gsLst>
              <a:gs pos="98000">
                <a:srgbClr val="CBDDDD"/>
              </a:gs>
              <a:gs pos="72000">
                <a:srgbClr val="BAD8D8"/>
              </a:gs>
              <a:gs pos="57000">
                <a:srgbClr val="A9D2D2"/>
              </a:gs>
              <a:gs pos="2000">
                <a:srgbClr val="3AADAD"/>
              </a:gs>
              <a:gs pos="28000">
                <a:srgbClr val="74C0C0"/>
              </a:gs>
            </a:gsLst>
            <a:lin ang="162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48EA39E1-C569-4167-8548-129CA55FE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345" y="212720"/>
            <a:ext cx="11478498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9D466F4F-3AB1-407B-A8B5-7486D52AD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3345" y="1673220"/>
            <a:ext cx="11478498" cy="497206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BE0FAAA-3C3B-45B1-B3B9-FB5FA301DC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372" y="6377515"/>
            <a:ext cx="671945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612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lang="he-IL" sz="6000" kern="1200" dirty="0" smtClean="0">
          <a:solidFill>
            <a:schemeClr val="accent1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lang="he-IL" sz="4400" kern="1200" dirty="0" smtClean="0">
          <a:solidFill>
            <a:srgbClr val="34415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lang="he-IL" sz="4000" kern="1200" dirty="0" smtClean="0">
          <a:solidFill>
            <a:schemeClr val="tx1">
              <a:lumMod val="50000"/>
              <a:lumOff val="5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lang="he-IL" sz="3600" kern="1200" dirty="0" smtClean="0">
          <a:solidFill>
            <a:srgbClr val="34415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lang="he-IL" sz="3200" kern="1200" dirty="0" smtClean="0">
          <a:solidFill>
            <a:srgbClr val="34415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lang="he-IL" sz="2800" kern="1200" dirty="0" smtClean="0">
          <a:solidFill>
            <a:srgbClr val="34415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hyperlink" Target="https://www.g2.com/categories/strategy-and-innovation-roadmapping-tools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researchgate.net/publication/223719019_Is_the_transport_system_becoming_ubiquitous_Socio-technical_roadmapping_as_a_tool_for_integrating_the_development_of_transport_policies_and_intelligent_transport_systems_and_services_in_Finland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ata.org/en/publications/technology-roadmap/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asa.europa.eu/sites/default/files/dfu/EASA-AI-Roadmap-v1.0.pdf" TargetMode="External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0459" y="147416"/>
            <a:ext cx="9347879" cy="776609"/>
          </a:xfrm>
        </p:spPr>
        <p:txBody>
          <a:bodyPr/>
          <a:lstStyle/>
          <a:p>
            <a:r>
              <a:rPr lang="he-IL" sz="4800" dirty="0"/>
              <a:t>מיפוי דרכים – </a:t>
            </a:r>
            <a:r>
              <a:rPr lang="en-US" sz="4800" dirty="0" err="1"/>
              <a:t>Roadmapping</a:t>
            </a:r>
            <a:endParaRPr lang="en-US" sz="4800" dirty="0"/>
          </a:p>
        </p:txBody>
      </p:sp>
      <p:sp>
        <p:nvSpPr>
          <p:cNvPr id="2" name="Rectangle 1"/>
          <p:cNvSpPr/>
          <p:nvPr/>
        </p:nvSpPr>
        <p:spPr>
          <a:xfrm>
            <a:off x="138270" y="1304021"/>
            <a:ext cx="10279781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מטרה: 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תיאור </a:t>
            </a:r>
            <a:r>
              <a:rPr kumimoji="0" lang="he-IL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גראפי ומילולי של סידרת אבני דרך ופעולות האמורות להוביל אל יעד </a:t>
            </a:r>
            <a:r>
              <a:rPr kumimoji="0" lang="he-IL" sz="2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עתידי</a:t>
            </a:r>
            <a:endParaRPr kumimoji="0" lang="en-US" sz="2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8270" y="3154941"/>
            <a:ext cx="7754446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he-IL" sz="2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מפת דרכים יכולה להיות תוצר של </a:t>
            </a:r>
            <a:r>
              <a:rPr kumimoji="0" lang="he-IL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"השלכה לאחור</a:t>
            </a:r>
            <a:r>
              <a:rPr kumimoji="0" lang="he-IL" sz="2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", או פעילות ייעודית שבה נקודת המוצא אינה בהכרח נקודת זמן בעתיד. 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4796072"/>
            <a:ext cx="7895771" cy="990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ts val="3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שלב אופציונלי: תיקוף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מפת הדרכים </a:t>
            </a: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ע"י משוב ממומחים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ובעלי עניין.  </a:t>
            </a: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עדכון/שיפור בהתאם לצורך.  </a:t>
            </a:r>
            <a:endParaRPr kumimoji="0" lang="he-IL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6" name="Picture 2" descr="Our Engineering Roadmap. We just completed our engineering road… | by Mark  Ng | ProAndroidDev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8851" y="3218968"/>
            <a:ext cx="3810357" cy="2438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676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0459" y="147416"/>
            <a:ext cx="9347879" cy="776609"/>
          </a:xfrm>
        </p:spPr>
        <p:txBody>
          <a:bodyPr/>
          <a:lstStyle/>
          <a:p>
            <a:r>
              <a:rPr lang="he-IL" sz="4400" dirty="0" smtClean="0"/>
              <a:t>מתכונת </a:t>
            </a:r>
            <a:r>
              <a:rPr lang="he-IL" sz="4400" dirty="0"/>
              <a:t>"גנרית" של מפת דרכים </a:t>
            </a:r>
            <a:r>
              <a:rPr lang="he-IL" sz="4400" dirty="0" smtClean="0"/>
              <a:t>טכנולוגית</a:t>
            </a:r>
            <a:endParaRPr lang="en-US" sz="4400" dirty="0"/>
          </a:p>
        </p:txBody>
      </p:sp>
      <p:sp>
        <p:nvSpPr>
          <p:cNvPr id="5" name="Rectangle 4"/>
          <p:cNvSpPr/>
          <p:nvPr/>
        </p:nvSpPr>
        <p:spPr>
          <a:xfrm>
            <a:off x="210459" y="5536829"/>
            <a:ext cx="11821120" cy="467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כלים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התומכים </a:t>
            </a: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במיפוי דרכים - </a:t>
            </a:r>
            <a:r>
              <a:rPr kumimoji="0" lang="en-US" sz="2400" b="0" i="0" u="sng" strike="noStrike" kern="1200" cap="none" spc="0" normalizeH="0" baseline="0" noProof="0" dirty="0" smtClean="0">
                <a:ln>
                  <a:noFill/>
                </a:ln>
                <a:solidFill>
                  <a:srgbClr val="0563C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  <a:hlinkClick r:id="rId2"/>
              </a:rPr>
              <a:t>Best </a:t>
            </a: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0563C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  <a:hlinkClick r:id="rId2"/>
              </a:rPr>
              <a:t>Strategy and Innovation </a:t>
            </a:r>
            <a:r>
              <a:rPr kumimoji="0" lang="en-US" sz="2400" b="0" i="0" u="sng" strike="noStrike" kern="1200" cap="none" spc="0" normalizeH="0" baseline="0" noProof="0" dirty="0" err="1">
                <a:ln>
                  <a:noFill/>
                </a:ln>
                <a:solidFill>
                  <a:srgbClr val="0563C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  <a:hlinkClick r:id="rId2"/>
              </a:rPr>
              <a:t>Roadmapping</a:t>
            </a: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0563C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  <a:hlinkClick r:id="rId2"/>
              </a:rPr>
              <a:t> Tools Software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5169" y="1070917"/>
            <a:ext cx="7240068" cy="4328856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9207" y="6272072"/>
            <a:ext cx="12022372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4"/>
              </a:rPr>
              <a:t>www.researchgate.net/publication/223719019_Is_the_transport_system_becoming_ubiquitous_Socio-technical_roadmapping_as_a_tool_for_integrating_the_development_of_transport_policies_and_intelligent_transport_systems_and_services_in_Finland</a:t>
            </a:r>
            <a:r>
              <a:rPr kumimoji="0" lang="en-US" sz="14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en-US" sz="1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38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review - Aircraft Technologi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4398" y="603877"/>
            <a:ext cx="8460606" cy="5884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156059" y="6488668"/>
            <a:ext cx="65018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https://www.iata.org/en/publications/technology-roadmap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/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78353" y="6073169"/>
            <a:ext cx="51591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IATA=International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Air Transport Association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531443" y="2505650"/>
            <a:ext cx="2769670" cy="871806"/>
            <a:chOff x="481262" y="2014762"/>
            <a:chExt cx="2769670" cy="871806"/>
          </a:xfrm>
        </p:grpSpPr>
        <p:sp>
          <p:nvSpPr>
            <p:cNvPr id="6" name="Oval 5"/>
            <p:cNvSpPr/>
            <p:nvPr/>
          </p:nvSpPr>
          <p:spPr>
            <a:xfrm>
              <a:off x="2254236" y="2014762"/>
              <a:ext cx="996696" cy="54864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81262" y="2240237"/>
              <a:ext cx="1655545" cy="646331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e-IL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הפחתת פליטות פחמן דו חמצני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8" name="Title 2"/>
          <p:cNvSpPr txBox="1">
            <a:spLocks/>
          </p:cNvSpPr>
          <p:nvPr/>
        </p:nvSpPr>
        <p:spPr>
          <a:xfrm>
            <a:off x="2733575" y="77525"/>
            <a:ext cx="8720488" cy="526352"/>
          </a:xfrm>
          <a:prstGeom prst="rect">
            <a:avLst/>
          </a:prstGeom>
          <a:solidFill>
            <a:srgbClr val="3333FF"/>
          </a:solidFill>
        </p:spPr>
        <p:txBody>
          <a:bodyPr/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lang="he-IL" sz="60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pPr marL="0" marR="0" lvl="0" indent="0" algn="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דוגמה למפת דרכים בתחום התעופה (הפחתת פליטות גזי חממה)</a:t>
            </a:r>
            <a:endParaRPr kumimoji="0" lang="he-IL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225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0457" y="147415"/>
            <a:ext cx="9347879" cy="584105"/>
          </a:xfrm>
        </p:spPr>
        <p:txBody>
          <a:bodyPr/>
          <a:lstStyle/>
          <a:p>
            <a:r>
              <a:rPr lang="he-IL" sz="3800" dirty="0" smtClean="0"/>
              <a:t>דוגמה: מפת דרכים של יישום </a:t>
            </a:r>
            <a:r>
              <a:rPr lang="en-US" sz="3800" dirty="0" smtClean="0"/>
              <a:t>AI</a:t>
            </a:r>
            <a:r>
              <a:rPr lang="he-IL" sz="3800" dirty="0" smtClean="0"/>
              <a:t> בתעופה</a:t>
            </a:r>
            <a:endParaRPr lang="en-US" sz="3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272" y="943276"/>
            <a:ext cx="9712376" cy="504363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7272" y="6106602"/>
            <a:ext cx="10503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AI in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Aviation Roadmap: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https://</a:t>
            </a: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www.easa.europa.eu/sites/default/files/dfu/EASA-AI-Roadmap-v1.0.pdf</a:t>
            </a: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09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Wingdings</vt:lpstr>
      <vt:lpstr>ערכת נושא Office</vt:lpstr>
      <vt:lpstr>מיפוי דרכים – Roadmapping</vt:lpstr>
      <vt:lpstr>מתכונת "גנרית" של מפת דרכים טכנולוגית</vt:lpstr>
      <vt:lpstr>PowerPoint Presentation</vt:lpstr>
      <vt:lpstr>דוגמה: מפת דרכים של יישום AI בתעופה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מיפוי דרכים – Roadmapping</dc:title>
  <dc:creator>Aharon H.</dc:creator>
  <cp:lastModifiedBy>Aharon H.</cp:lastModifiedBy>
  <cp:revision>1</cp:revision>
  <dcterms:created xsi:type="dcterms:W3CDTF">2021-07-19T11:12:52Z</dcterms:created>
  <dcterms:modified xsi:type="dcterms:W3CDTF">2021-07-19T11:13:14Z</dcterms:modified>
</cp:coreProperties>
</file>