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2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660" y="1673904"/>
            <a:ext cx="7830704" cy="2387600"/>
          </a:xfrm>
        </p:spPr>
        <p:txBody>
          <a:bodyPr anchor="ctr"/>
          <a:lstStyle>
            <a:lvl1pPr algn="ctr"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658" y="4153579"/>
            <a:ext cx="7830705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8374967" y="1731056"/>
            <a:ext cx="3086971" cy="410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560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40F022-CF27-4F73-AE0B-DA92FD2AA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475" y="212720"/>
            <a:ext cx="10407368" cy="132556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7C781560-2AA7-4C98-8D39-80D6B859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ADE57F-3843-4D98-AA89-DD29BA5C1B3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97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8EECC82-4332-49EA-847F-41B22437D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E1A16F33-DBE0-4BC5-BD58-A0E16D77855E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11536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820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8E5C784-F334-43E5-A046-DF578727C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290939"/>
            <a:ext cx="4571999" cy="1766461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268839B-4862-433B-8175-70CF96E82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3" y="290945"/>
            <a:ext cx="6830290" cy="6262255"/>
          </a:xfrm>
        </p:spPr>
        <p:txBody>
          <a:bodyPr/>
          <a:lstStyle>
            <a:lvl1pPr>
              <a:lnSpc>
                <a:spcPct val="100000"/>
              </a:lnSpc>
              <a:defRPr sz="36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2800"/>
            </a:lvl3pPr>
            <a:lvl4pPr>
              <a:lnSpc>
                <a:spcPct val="100000"/>
              </a:lnSpc>
              <a:defRPr sz="2400"/>
            </a:lvl4pPr>
            <a:lvl5pPr>
              <a:lnSpc>
                <a:spcPct val="100000"/>
              </a:lnSpc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7AAB3812-692F-4F79-9827-0B088A040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7927" y="2057400"/>
            <a:ext cx="4571999" cy="4495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C59B1E6-B599-4392-8175-5CF8D1B5A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2ADD6C-FE7C-4F4D-B5CC-E4857F528DA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4086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7EA1B9-B76B-4AF7-9281-6B1D0B71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474" y="304801"/>
            <a:ext cx="4433454" cy="175259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83965521-383A-49A3-8066-2866AB38F1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53891" y="360218"/>
            <a:ext cx="6830291" cy="6192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0970271-4AEB-4869-99C2-622C4F1BB2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6474" y="2057399"/>
            <a:ext cx="4433454" cy="44958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CDDD0AA-895B-41BD-AE4E-F49CC9BCE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776104A-7E6C-4C52-AAB7-999E2B16864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11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719DC7E-4A50-4826-83BC-C4C4A421E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231057B-48C3-45EA-A826-EB56AA3D6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31BE8EE-A0E2-4302-8E78-BA972A2DC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BBF3099-AE15-4B50-8174-AA42555C593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212642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663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8CFDEF7-3E06-4A10-BE08-31F10EBCC1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92939" y="268140"/>
            <a:ext cx="2628900" cy="6201930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F2EC51E7-36F5-447A-812A-2114C0210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01782" y="268140"/>
            <a:ext cx="8738757" cy="620193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AF407BF-4D81-477A-BB2B-21DF59EFB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1EA2E4ED-4387-4D58-B2F0-CA628790DA5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alphaModFix amt="3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 rot="5400000">
            <a:off x="10624019" y="-13365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439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8022901" y="2667787"/>
            <a:ext cx="4862945" cy="3491603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rgbClr val="95B65D"/>
              </a:gs>
              <a:gs pos="97000">
                <a:srgbClr val="FFE593">
                  <a:alpha val="2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708570" y="-1"/>
            <a:ext cx="348342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8000">
                <a:srgbClr val="F33FAA"/>
              </a:gs>
              <a:gs pos="55000">
                <a:srgbClr val="F9929F">
                  <a:alpha val="36000"/>
                </a:srgbClr>
              </a:gs>
              <a:gs pos="2000">
                <a:srgbClr val="FFE593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prstGeom prst="rect">
            <a:avLst/>
          </a:prstGeom>
          <a:solidFill>
            <a:srgbClr val="CA0C7D">
              <a:alpha val="24000"/>
            </a:srgbClr>
          </a:solidFill>
          <a:ln>
            <a:noFill/>
          </a:ln>
        </p:spPr>
        <p:txBody>
          <a:bodyPr anchor="ctr"/>
          <a:lstStyle>
            <a:lvl1pPr algn="r"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578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-שוקיים 6">
            <a:extLst>
              <a:ext uri="{FF2B5EF4-FFF2-40B4-BE49-F238E27FC236}">
                <a16:creationId xmlns:a16="http://schemas.microsoft.com/office/drawing/2014/main" id="{3A784CEE-05A7-4F1D-8B3D-D04A4EC4F579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56A79F1C-8790-4B46-869D-D66B12AC9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2" y="2488030"/>
            <a:ext cx="8364848" cy="1573473"/>
          </a:xfrm>
          <a:solidFill>
            <a:schemeClr val="tx2"/>
          </a:solidFill>
        </p:spPr>
        <p:txBody>
          <a:bodyPr anchor="ctr"/>
          <a:lstStyle>
            <a:lvl1pPr algn="r">
              <a:defRPr lang="he-IL" sz="5400" b="0" kern="1200" dirty="0" smtClean="0">
                <a:solidFill>
                  <a:srgbClr val="F33F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A7FFA86B-0EB6-4C9B-B328-B69E4AACB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1382" y="4148996"/>
            <a:ext cx="8364848" cy="1293865"/>
          </a:xfrm>
        </p:spPr>
        <p:txBody>
          <a:bodyPr anchor="ctr">
            <a:normAutofit/>
          </a:bodyPr>
          <a:lstStyle>
            <a:lvl1pPr marL="0" indent="0" algn="r">
              <a:buNone/>
              <a:defRPr sz="400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51A3E1A-36C8-4BF5-A4DC-49317E5D2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3291" y="6302612"/>
            <a:ext cx="824345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3D750E-4B78-4E99-B797-546BD618210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משולש שווה-שוקיים 11">
            <a:extLst>
              <a:ext uri="{FF2B5EF4-FFF2-40B4-BE49-F238E27FC236}">
                <a16:creationId xmlns:a16="http://schemas.microsoft.com/office/drawing/2014/main" id="{21B19517-9814-4103-86F7-AB8A29F722EE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1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משולש שווה-שוקיים 8">
            <a:extLst>
              <a:ext uri="{FF2B5EF4-FFF2-40B4-BE49-F238E27FC236}">
                <a16:creationId xmlns:a16="http://schemas.microsoft.com/office/drawing/2014/main" id="{D939D193-66DD-4B67-92C4-C30989C92F44}"/>
              </a:ext>
            </a:extLst>
          </p:cNvPr>
          <p:cNvSpPr/>
          <p:nvPr userDrawn="1"/>
        </p:nvSpPr>
        <p:spPr>
          <a:xfrm rot="10800000">
            <a:off x="8665028" y="-1"/>
            <a:ext cx="3526968" cy="5184096"/>
          </a:xfrm>
          <a:prstGeom prst="triangle">
            <a:avLst>
              <a:gd name="adj" fmla="val 0"/>
            </a:avLst>
          </a:prstGeom>
          <a:gradFill flip="none" rotWithShape="1">
            <a:gsLst>
              <a:gs pos="96656">
                <a:srgbClr val="49878E"/>
              </a:gs>
              <a:gs pos="95312">
                <a:srgbClr val="4F878F"/>
              </a:gs>
              <a:gs pos="2000">
                <a:srgbClr val="5A8890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458" y="1563693"/>
            <a:ext cx="10315505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FDBA91-8666-42C7-B07C-F6998CD414D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6419" y="22033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משולש שווה-שוקיים 10">
            <a:extLst>
              <a:ext uri="{FF2B5EF4-FFF2-40B4-BE49-F238E27FC236}">
                <a16:creationId xmlns:a16="http://schemas.microsoft.com/office/drawing/2014/main" id="{640294FD-C584-4DAB-AF87-68BD513069E9}"/>
              </a:ext>
            </a:extLst>
          </p:cNvPr>
          <p:cNvSpPr/>
          <p:nvPr userDrawn="1"/>
        </p:nvSpPr>
        <p:spPr>
          <a:xfrm rot="16200000">
            <a:off x="7991601" y="2636484"/>
            <a:ext cx="3416059" cy="5001088"/>
          </a:xfrm>
          <a:prstGeom prst="triangle">
            <a:avLst>
              <a:gd name="adj" fmla="val 0"/>
            </a:avLst>
          </a:prstGeom>
          <a:gradFill flip="none" rotWithShape="1">
            <a:gsLst>
              <a:gs pos="1000">
                <a:schemeClr val="tx2">
                  <a:lumMod val="40000"/>
                  <a:lumOff val="60000"/>
                  <a:alpha val="22000"/>
                </a:schemeClr>
              </a:gs>
              <a:gs pos="97000">
                <a:schemeClr val="bg2">
                  <a:lumMod val="9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59" y="147415"/>
            <a:ext cx="9347879" cy="1325563"/>
          </a:xfrm>
          <a:solidFill>
            <a:srgbClr val="CA0C7D">
              <a:alpha val="33000"/>
            </a:srgbClr>
          </a:solidFill>
        </p:spPr>
        <p:txBody>
          <a:bodyPr>
            <a:noAutofit/>
          </a:bodyPr>
          <a:lstStyle>
            <a:lvl1pPr algn="ctr">
              <a:defRPr lang="he-IL" sz="5400" kern="12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4079257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0495" y="147415"/>
            <a:ext cx="10730406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563693"/>
            <a:ext cx="11326218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solidFill>
                  <a:srgbClr val="3441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886A6E2-A55A-4973-98B2-EDCB2C21F72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65372" y="14744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9189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כותרת ותוכן">
    <p:bg>
      <p:bgPr>
        <a:solidFill>
          <a:schemeClr val="bg1">
            <a:alpha val="9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C1521CBB-0B8F-4303-A743-800878BD0DAA}"/>
              </a:ext>
            </a:extLst>
          </p:cNvPr>
          <p:cNvSpPr/>
          <p:nvPr userDrawn="1"/>
        </p:nvSpPr>
        <p:spPr>
          <a:xfrm>
            <a:off x="0" y="14744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655A842F-313C-4557-B151-DB2022E65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121" y="147415"/>
            <a:ext cx="10795779" cy="1325563"/>
          </a:xfrm>
        </p:spPr>
        <p:txBody>
          <a:bodyPr>
            <a:noAutofit/>
          </a:bodyPr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F5E5F13-2B90-4FBB-878C-B6C2C30A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329" y="1563693"/>
            <a:ext cx="11625264" cy="5111744"/>
          </a:xfrm>
        </p:spPr>
        <p:txBody>
          <a:bodyPr/>
          <a:lstStyle>
            <a:lvl1pPr marL="2286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>
              <a:lnSpc>
                <a:spcPct val="100000"/>
              </a:lnSpc>
              <a:buFont typeface="Wingdings" panose="05000000000000000000" pitchFamily="2" charset="2"/>
              <a:buChar char="§"/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B66BBFA-A6FA-4D1F-9BC6-CD178DAB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845457" y="6310312"/>
            <a:ext cx="497114" cy="365125"/>
          </a:xfrm>
        </p:spPr>
        <p:txBody>
          <a:bodyPr/>
          <a:lstStyle>
            <a:lvl1pPr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DD6EE82C-3740-4E18-86B4-3170560D7A02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0" y="0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85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1A3E0D03-2F4C-4747-9236-D64118DC76FE}"/>
              </a:ext>
            </a:extLst>
          </p:cNvPr>
          <p:cNvSpPr/>
          <p:nvPr userDrawn="1"/>
        </p:nvSpPr>
        <p:spPr>
          <a:xfrm>
            <a:off x="0" y="889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35000">
                <a:srgbClr val="A9D2D2"/>
              </a:gs>
              <a:gs pos="2000">
                <a:srgbClr val="3AADAD"/>
              </a:gs>
              <a:gs pos="0">
                <a:srgbClr val="74C0C0"/>
              </a:gs>
            </a:gsLst>
            <a:lin ang="24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8393A54-6EB8-4FA2-9AD2-A5EDFFA65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73927"/>
            <a:ext cx="6715579" cy="1833128"/>
          </a:xfrm>
          <a:solidFill>
            <a:srgbClr val="CA0C7D">
              <a:alpha val="23000"/>
            </a:srgbClr>
          </a:solidFill>
        </p:spPr>
        <p:txBody>
          <a:bodyPr anchor="ctr">
            <a:normAutofit/>
          </a:bodyPr>
          <a:lstStyle>
            <a:lvl1pPr>
              <a:defRPr lang="he-IL" sz="54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4930217-E15C-4B86-99F0-6CB13CD20F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6715579" cy="1500187"/>
          </a:xfrm>
        </p:spPr>
        <p:txBody>
          <a:bodyPr anchor="ctr">
            <a:normAutofit/>
          </a:bodyPr>
          <a:lstStyle>
            <a:lvl1pPr marL="0" indent="0">
              <a:buNone/>
              <a:defRPr lang="he-IL" sz="4000" kern="1200" dirty="0" smtClean="0">
                <a:solidFill>
                  <a:schemeClr val="bg2">
                    <a:lumMod val="2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B12D49-C52D-40CA-AC13-D47F1FCB8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0891" y="6306696"/>
            <a:ext cx="810491" cy="365125"/>
          </a:xfrm>
        </p:spPr>
        <p:txBody>
          <a:bodyPr/>
          <a:lstStyle>
            <a:lvl1pPr algn="ctr">
              <a:defRPr sz="1800"/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6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8FEA27DD-795F-44D6-BE4F-60D819BB17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6010" y="1579293"/>
            <a:ext cx="3238919" cy="4510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645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207B3A3-467F-4156-8707-8B03BD51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2720"/>
            <a:ext cx="10383988" cy="1325563"/>
          </a:xfrm>
        </p:spPr>
        <p:txBody>
          <a:bodyPr/>
          <a:lstStyle>
            <a:lvl1pPr>
              <a:defRPr lang="he-IL" sz="6000" kern="1200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F9920E7A-2F57-420D-A3DD-0F04FA3D6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1778" y="1645510"/>
            <a:ext cx="5756560" cy="4999770"/>
          </a:xfrm>
        </p:spPr>
        <p:txBody>
          <a:bodyPr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0CD1F7E0-4CF2-46CB-A84B-DB52186636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9964" y="1645510"/>
            <a:ext cx="5756560" cy="4999770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90886D0-6997-4A94-96ED-ADC10BA0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9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7AE0E881-8BD7-44F6-B90A-A7B5E773277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9808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231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C0406F2-43B5-4DF0-BEEE-58438DD71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6476" y="240430"/>
            <a:ext cx="10252273" cy="1321773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00A10871-189B-4109-9EED-B906662E3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24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lang="he-IL" sz="4000" b="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None/>
            </a:pPr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6C64DF6D-D7D2-4DAA-A5C3-69A668B498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73770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2D081527-5DE4-4720-8C1C-84C29F9C3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28750" y="1681163"/>
            <a:ext cx="5760000" cy="894270"/>
          </a:xfrm>
        </p:spPr>
        <p:txBody>
          <a:bodyPr anchor="ctr">
            <a:noAutofit/>
          </a:bodyPr>
          <a:lstStyle>
            <a:lvl1pPr marL="0" indent="0">
              <a:buNone/>
              <a:defRPr sz="4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62CCB834-E4EA-4B62-BE20-D114803A9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1165" y="2671332"/>
            <a:ext cx="5760000" cy="3987800"/>
          </a:xfrm>
        </p:spPr>
        <p:txBody>
          <a:bodyPr/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400"/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68AA594A-B59D-4862-8C2D-4B9D5B5BC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pic>
        <p:nvPicPr>
          <p:cNvPr id="11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63AF385E-211B-40F2-8E67-36807C6F78EB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4" b="8669"/>
          <a:stretch/>
        </p:blipFill>
        <p:spPr bwMode="auto">
          <a:xfrm>
            <a:off x="107372" y="-33635"/>
            <a:ext cx="1245122" cy="1655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7773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>
            <a:extLst>
              <a:ext uri="{FF2B5EF4-FFF2-40B4-BE49-F238E27FC236}">
                <a16:creationId xmlns:a16="http://schemas.microsoft.com/office/drawing/2014/main" id="{7C7FE005-4801-4FC5-BF03-6D680E7D463C}"/>
              </a:ext>
            </a:extLst>
          </p:cNvPr>
          <p:cNvSpPr/>
          <p:nvPr userDrawn="1"/>
        </p:nvSpPr>
        <p:spPr>
          <a:xfrm>
            <a:off x="0" y="0"/>
            <a:ext cx="12191999" cy="6840000"/>
          </a:xfrm>
          <a:prstGeom prst="rect">
            <a:avLst/>
          </a:prstGeom>
          <a:gradFill flip="none" rotWithShape="1">
            <a:gsLst>
              <a:gs pos="98000">
                <a:srgbClr val="CBDDDD"/>
              </a:gs>
              <a:gs pos="72000">
                <a:srgbClr val="BAD8D8"/>
              </a:gs>
              <a:gs pos="57000">
                <a:srgbClr val="A9D2D2"/>
              </a:gs>
              <a:gs pos="2000">
                <a:srgbClr val="3AADAD"/>
              </a:gs>
              <a:gs pos="28000">
                <a:srgbClr val="74C0C0"/>
              </a:gs>
            </a:gsLst>
            <a:lin ang="162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48EA39E1-C569-4167-8548-129CA55FE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345" y="212720"/>
            <a:ext cx="11478498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Autofit/>
          </a:bodyPr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D466F4F-3AB1-407B-A8B5-7486D52AD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345" y="1673220"/>
            <a:ext cx="11478498" cy="49720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BE0FAAA-3C3B-45B1-B3B9-FB5FA301DC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372" y="6377515"/>
            <a:ext cx="671945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77CD74-366F-4269-BCB8-75205EDAB8AD}" type="slidenum">
              <a:rPr kumimoji="0" lang="he-IL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he-IL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54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lang="he-IL" sz="6000" kern="1200" dirty="0" smtClean="0">
          <a:solidFill>
            <a:schemeClr val="accent1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lang="he-IL" sz="44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4000" kern="1200" dirty="0" smtClean="0">
          <a:solidFill>
            <a:schemeClr val="tx1">
              <a:lumMod val="50000"/>
              <a:lumOff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6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32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lang="he-IL" sz="2800" kern="1200" dirty="0" smtClean="0">
          <a:solidFill>
            <a:srgbClr val="344152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um.com/swlh/how-futurists-cope-with-uncertainty-a4fbdff4b8c6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707" y="311045"/>
            <a:ext cx="9347879" cy="997992"/>
          </a:xfrm>
        </p:spPr>
        <p:txBody>
          <a:bodyPr/>
          <a:lstStyle/>
          <a:p>
            <a:r>
              <a:rPr lang="he-IL" sz="4800" dirty="0" smtClean="0"/>
              <a:t>צירי אי-וודאות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152707" y="2314825"/>
            <a:ext cx="7172118" cy="2273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מטרה:</a:t>
            </a:r>
          </a:p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זיהוי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אי-וודאויות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בכוחות מניעים חשובים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עבור תחום מדיניות מסוים, במבט אל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העתיד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שימוש עיקרי: בסיס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לבניית תרחישים בתחום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זה 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pic>
        <p:nvPicPr>
          <p:cNvPr id="7" name="Picture 6" descr="e-axes – 360 Econ View – Perspectives from around the worl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971" y="2314825"/>
            <a:ext cx="4421730" cy="36624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506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707" y="311045"/>
            <a:ext cx="9347879" cy="997992"/>
          </a:xfrm>
        </p:spPr>
        <p:txBody>
          <a:bodyPr/>
          <a:lstStyle/>
          <a:p>
            <a:r>
              <a:rPr lang="he-IL" sz="4800" dirty="0" smtClean="0"/>
              <a:t>צירי אי-וודאות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-231005" y="1550018"/>
            <a:ext cx="11310981" cy="1676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הצירים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משקפים כוחות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מניעים (מחוללי שינויים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המשפיעים על הארגון </a:t>
            </a:r>
          </a:p>
          <a:p>
            <a:pPr marL="457200" marR="0" lvl="0" indent="-4572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אי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הוודאות מתבטאת בכך שכל כוח מניע כזה יכול להימצא בעתיד </a:t>
            </a:r>
            <a:r>
              <a:rPr kumimoji="0" lang="he-IL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בשני מצבים </a:t>
            </a: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מנוגדים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1005" y="3229908"/>
            <a:ext cx="11310981" cy="550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דוגמה גלובלית: עתיד האקלים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2858703" y="4167739"/>
            <a:ext cx="6140918" cy="2271561"/>
            <a:chOff x="0" y="0"/>
            <a:chExt cx="3515125" cy="1331537"/>
          </a:xfrm>
          <a:solidFill>
            <a:schemeClr val="accent3">
              <a:lumMod val="40000"/>
              <a:lumOff val="60000"/>
            </a:schemeClr>
          </a:solidFill>
        </p:grpSpPr>
        <p:grpSp>
          <p:nvGrpSpPr>
            <p:cNvPr id="26" name="Group 25"/>
            <p:cNvGrpSpPr/>
            <p:nvPr/>
          </p:nvGrpSpPr>
          <p:grpSpPr>
            <a:xfrm>
              <a:off x="147995" y="0"/>
              <a:ext cx="3234756" cy="364702"/>
              <a:chOff x="147995" y="0"/>
              <a:chExt cx="3234756" cy="364702"/>
            </a:xfrm>
            <a:grpFill/>
          </p:grpSpPr>
          <p:sp>
            <p:nvSpPr>
              <p:cNvPr id="38" name="Text Box 7"/>
              <p:cNvSpPr txBox="1"/>
              <p:nvPr/>
            </p:nvSpPr>
            <p:spPr>
              <a:xfrm>
                <a:off x="819260" y="0"/>
                <a:ext cx="1945082" cy="253707"/>
              </a:xfrm>
              <a:prstGeom prst="rect">
                <a:avLst/>
              </a:prstGeom>
              <a:grpFill/>
              <a:ln w="6350">
                <a:solidFill>
                  <a:sysClr val="window" lastClr="FFFFFF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כוח מניע 1: פליטת גזי חממה </a:t>
                </a: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147995" y="73998"/>
                <a:ext cx="3234756" cy="290704"/>
                <a:chOff x="147995" y="73998"/>
                <a:chExt cx="3234756" cy="290704"/>
              </a:xfrm>
              <a:grpFill/>
            </p:grpSpPr>
            <p:cxnSp>
              <p:nvCxnSpPr>
                <p:cNvPr id="40" name="Straight Arrow Connector 39"/>
                <p:cNvCxnSpPr/>
                <p:nvPr/>
              </p:nvCxnSpPr>
              <p:spPr>
                <a:xfrm flipV="1">
                  <a:off x="702978" y="237850"/>
                  <a:ext cx="2103649" cy="5286"/>
                </a:xfrm>
                <a:prstGeom prst="straightConnector1">
                  <a:avLst/>
                </a:prstGeom>
                <a:grpFill/>
                <a:ln w="28575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triangle"/>
                  <a:tailEnd type="triangle"/>
                </a:ln>
                <a:effectLst/>
              </p:spPr>
            </p:cxnSp>
            <p:sp>
              <p:nvSpPr>
                <p:cNvPr id="41" name="Text Box 8"/>
                <p:cNvSpPr txBox="1"/>
                <p:nvPr/>
              </p:nvSpPr>
              <p:spPr>
                <a:xfrm>
                  <a:off x="2827769" y="73998"/>
                  <a:ext cx="554982" cy="264277"/>
                </a:xfrm>
                <a:prstGeom prst="rect">
                  <a:avLst/>
                </a:prstGeom>
                <a:grp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he-IL" sz="2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גבוהה </a:t>
                  </a:r>
                  <a:endParaRPr kumimoji="0" lang="en-US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Text Box 9"/>
                <p:cNvSpPr txBox="1"/>
                <p:nvPr/>
              </p:nvSpPr>
              <p:spPr>
                <a:xfrm>
                  <a:off x="147995" y="100425"/>
                  <a:ext cx="554982" cy="264277"/>
                </a:xfrm>
                <a:prstGeom prst="rect">
                  <a:avLst/>
                </a:prstGeom>
                <a:grp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he-IL" sz="20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נמוכה </a:t>
                  </a:r>
                  <a:endParaRPr kumimoji="0" lang="en-US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7" name="Group 26"/>
            <p:cNvGrpSpPr/>
            <p:nvPr/>
          </p:nvGrpSpPr>
          <p:grpSpPr>
            <a:xfrm>
              <a:off x="0" y="422844"/>
              <a:ext cx="3487885" cy="406543"/>
              <a:chOff x="0" y="422844"/>
              <a:chExt cx="3487885" cy="406543"/>
            </a:xfrm>
            <a:grpFill/>
          </p:grpSpPr>
          <p:grpSp>
            <p:nvGrpSpPr>
              <p:cNvPr id="33" name="Group 32"/>
              <p:cNvGrpSpPr/>
              <p:nvPr/>
            </p:nvGrpSpPr>
            <p:grpSpPr>
              <a:xfrm>
                <a:off x="0" y="544455"/>
                <a:ext cx="3487885" cy="284932"/>
                <a:chOff x="0" y="544411"/>
                <a:chExt cx="3454533" cy="285364"/>
              </a:xfrm>
              <a:grpFill/>
            </p:grpSpPr>
            <p:cxnSp>
              <p:nvCxnSpPr>
                <p:cNvPr id="35" name="Straight Arrow Connector 34"/>
                <p:cNvCxnSpPr/>
                <p:nvPr/>
              </p:nvCxnSpPr>
              <p:spPr>
                <a:xfrm flipV="1">
                  <a:off x="701538" y="702969"/>
                  <a:ext cx="2103649" cy="5286"/>
                </a:xfrm>
                <a:prstGeom prst="straightConnector1">
                  <a:avLst/>
                </a:prstGeom>
                <a:grpFill/>
                <a:ln w="19050" cap="flat" cmpd="sng" algn="ctr">
                  <a:solidFill>
                    <a:sysClr val="windowText" lastClr="000000"/>
                  </a:solidFill>
                  <a:prstDash val="solid"/>
                  <a:miter lim="800000"/>
                  <a:headEnd type="triangle"/>
                  <a:tailEnd type="triangle"/>
                </a:ln>
                <a:effectLst/>
              </p:spPr>
            </p:cxnSp>
            <p:sp>
              <p:nvSpPr>
                <p:cNvPr id="36" name="Text Box 17"/>
                <p:cNvSpPr txBox="1"/>
                <p:nvPr/>
              </p:nvSpPr>
              <p:spPr>
                <a:xfrm>
                  <a:off x="2789454" y="544411"/>
                  <a:ext cx="665079" cy="264277"/>
                </a:xfrm>
                <a:prstGeom prst="rect">
                  <a:avLst/>
                </a:prstGeom>
                <a:grp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he-IL" sz="20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מצב א' </a:t>
                  </a:r>
                  <a:endParaRPr kumimoji="0" lang="en-US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" name="Text Box 18"/>
                <p:cNvSpPr txBox="1"/>
                <p:nvPr/>
              </p:nvSpPr>
              <p:spPr>
                <a:xfrm>
                  <a:off x="0" y="565498"/>
                  <a:ext cx="701513" cy="264277"/>
                </a:xfrm>
                <a:prstGeom prst="rect">
                  <a:avLst/>
                </a:prstGeom>
                <a:grpFill/>
                <a:ln w="6350">
                  <a:noFill/>
                </a:ln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lvl="0" indent="0" algn="r" defTabSz="914400" rtl="1" eaLnBrk="1" fontAlgn="auto" latinLnBrk="0" hangingPunct="1">
                    <a:lnSpc>
                      <a:spcPct val="107000"/>
                    </a:lnSpc>
                    <a:spcBef>
                      <a:spcPts val="0"/>
                    </a:spcBef>
                    <a:spcAft>
                      <a:spcPts val="80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he-IL" sz="20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מצב ב'</a:t>
                  </a:r>
                  <a:endParaRPr kumimoji="0" lang="en-US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34" name="Text Box 23"/>
              <p:cNvSpPr txBox="1"/>
              <p:nvPr/>
            </p:nvSpPr>
            <p:spPr>
              <a:xfrm>
                <a:off x="998969" y="422844"/>
                <a:ext cx="1575093" cy="248421"/>
              </a:xfrm>
              <a:prstGeom prst="rect">
                <a:avLst/>
              </a:prstGeom>
              <a:grp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כוח מניע 2</a:t>
                </a: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15856" y="951399"/>
              <a:ext cx="3499269" cy="380138"/>
              <a:chOff x="15856" y="951399"/>
              <a:chExt cx="3499269" cy="380138"/>
            </a:xfrm>
            <a:grpFill/>
          </p:grpSpPr>
          <p:cxnSp>
            <p:nvCxnSpPr>
              <p:cNvPr id="29" name="Straight Arrow Connector 28"/>
              <p:cNvCxnSpPr/>
              <p:nvPr/>
            </p:nvCxnSpPr>
            <p:spPr>
              <a:xfrm flipV="1">
                <a:off x="745262" y="1199820"/>
                <a:ext cx="2103236" cy="5284"/>
              </a:xfrm>
              <a:prstGeom prst="straightConnector1">
                <a:avLst/>
              </a:prstGeom>
              <a:grpFill/>
              <a:ln w="19050" cap="flat" cmpd="sng" algn="ctr">
                <a:solidFill>
                  <a:sysClr val="windowText" lastClr="000000"/>
                </a:solidFill>
                <a:prstDash val="solid"/>
                <a:miter lim="800000"/>
                <a:headEnd type="triangle"/>
                <a:tailEnd type="triangle"/>
              </a:ln>
              <a:effectLst/>
            </p:spPr>
          </p:cxnSp>
          <p:sp>
            <p:nvSpPr>
              <p:cNvPr id="30" name="Text Box 24"/>
              <p:cNvSpPr txBox="1"/>
              <p:nvPr/>
            </p:nvSpPr>
            <p:spPr>
              <a:xfrm>
                <a:off x="1041253" y="951399"/>
                <a:ext cx="1575093" cy="248421"/>
              </a:xfrm>
              <a:prstGeom prst="rect">
                <a:avLst/>
              </a:prstGeom>
              <a:grp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rtl="1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כוח מניע 3</a:t>
                </a:r>
                <a:endPara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Text Box 27"/>
              <p:cNvSpPr txBox="1"/>
              <p:nvPr/>
            </p:nvSpPr>
            <p:spPr>
              <a:xfrm>
                <a:off x="2843625" y="1067681"/>
                <a:ext cx="671500" cy="263856"/>
              </a:xfrm>
              <a:prstGeom prst="rect">
                <a:avLst/>
              </a:prstGeom>
              <a:grp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מצב א' </a:t>
                </a: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" name="Text Box 28"/>
              <p:cNvSpPr txBox="1"/>
              <p:nvPr/>
            </p:nvSpPr>
            <p:spPr>
              <a:xfrm>
                <a:off x="15856" y="1062395"/>
                <a:ext cx="708286" cy="263856"/>
              </a:xfrm>
              <a:prstGeom prst="rect">
                <a:avLst/>
              </a:prstGeom>
              <a:grpFill/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he-IL" sz="2000" b="1" i="0" u="none" strike="noStrike" kern="1200" cap="none" spc="0" normalizeH="0" baseline="0" noProof="0">
                    <a:ln>
                      <a:noFill/>
                    </a:ln>
                    <a:solidFill>
                      <a:srgbClr val="C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מצב ב'</a:t>
                </a:r>
                <a:endParaRPr kumimoji="0" lang="en-US" sz="2000" b="1" i="0" u="none" strike="noStrike" kern="1200" cap="none" spc="0" normalizeH="0" baseline="0" noProof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111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707" y="311045"/>
            <a:ext cx="9347879" cy="997992"/>
          </a:xfrm>
        </p:spPr>
        <p:txBody>
          <a:bodyPr/>
          <a:lstStyle/>
          <a:p>
            <a:r>
              <a:rPr lang="he-IL" sz="4800" dirty="0" smtClean="0"/>
              <a:t>צירי אי-וודאות</a:t>
            </a:r>
            <a:endParaRPr lang="en-US" sz="4800" dirty="0"/>
          </a:p>
        </p:txBody>
      </p:sp>
      <p:sp>
        <p:nvSpPr>
          <p:cNvPr id="2" name="Rectangle 1"/>
          <p:cNvSpPr/>
          <p:nvPr/>
        </p:nvSpPr>
        <p:spPr>
          <a:xfrm>
            <a:off x="0" y="2083818"/>
            <a:ext cx="11310981" cy="326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0" indent="-4572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כוחות חיצוניים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לארגון אין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שליטה ישירה עליהם. </a:t>
            </a:r>
            <a:endParaRPr kumimoji="0" lang="he-IL" sz="3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-4572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אפשר לזהותם בעזרת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STEEP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סריקה בתחומי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חברה, טכנולוגיה, כלכלה, סביבה ופוליטיקה. אפשר כמובן להוסיף אי-וודאויות ייחודיות לתחומי העניין של הארגון. </a:t>
            </a:r>
          </a:p>
          <a:p>
            <a:pPr marL="457200" marR="0" lvl="0" indent="-457200" algn="r" defTabSz="9144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kumimoji="0" lang="he-IL" sz="3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כוחות פנימיים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יש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לארגון שליטה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ישירה עליהם,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ולו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חלקית: </a:t>
            </a:r>
            <a:r>
              <a:rPr kumimoji="0" lang="he-IL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פיתוח כוח אדם, תקציבים, השקעות </a:t>
            </a: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במו"פ... </a:t>
            </a:r>
            <a:endParaRPr kumimoji="0" lang="he-IL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76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707" y="311045"/>
            <a:ext cx="9347879" cy="997992"/>
          </a:xfrm>
        </p:spPr>
        <p:txBody>
          <a:bodyPr/>
          <a:lstStyle/>
          <a:p>
            <a:r>
              <a:rPr lang="he-IL" sz="4800" dirty="0" smtClean="0"/>
              <a:t>צירי אי-וודאות</a:t>
            </a:r>
            <a:endParaRPr lang="en-US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-250256" y="1415466"/>
            <a:ext cx="102990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דוגמה לכוח מניע המשפיע על שימוש בטכנולוגיות מידע בחינוך:  זמינות של אינטרנט מהיר (סיבים אופטיים וכו')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4678" y="2692930"/>
            <a:ext cx="7238198" cy="4015878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349250" y="3246120"/>
            <a:ext cx="8564771" cy="1306629"/>
            <a:chOff x="1814362" y="3676852"/>
            <a:chExt cx="8167036" cy="991402"/>
          </a:xfrm>
        </p:grpSpPr>
        <p:sp>
          <p:nvSpPr>
            <p:cNvPr id="5" name="Left-Right Arrow 4"/>
            <p:cNvSpPr/>
            <p:nvPr/>
          </p:nvSpPr>
          <p:spPr>
            <a:xfrm>
              <a:off x="3445844" y="3676852"/>
              <a:ext cx="4822257" cy="991402"/>
            </a:xfrm>
            <a:prstGeom prst="leftRightArrow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2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זמינות אינטרנט מהיר</a:t>
              </a:r>
              <a:endPara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8431731" y="3676852"/>
              <a:ext cx="1549667" cy="82296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2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זמינות גבוהה</a:t>
              </a:r>
              <a:endPara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814362" y="3733452"/>
              <a:ext cx="1549667" cy="76636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he-IL" sz="2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Arial" panose="020B0604020202020204" pitchFamily="34" charset="0"/>
                </a:rPr>
                <a:t>זמינות נמוכה</a:t>
              </a:r>
              <a:endPara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093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705" y="176291"/>
            <a:ext cx="10098198" cy="555229"/>
          </a:xfrm>
        </p:spPr>
        <p:txBody>
          <a:bodyPr/>
          <a:lstStyle/>
          <a:p>
            <a:r>
              <a:rPr lang="he-IL" sz="3800" dirty="0" smtClean="0"/>
              <a:t>צירי אי-וודאות "חיצוניים" הקשורים להשלכות המגיפה</a:t>
            </a:r>
            <a:endParaRPr lang="en-US" sz="3800" dirty="0"/>
          </a:p>
        </p:txBody>
      </p:sp>
      <p:pic>
        <p:nvPicPr>
          <p:cNvPr id="11" name="Picture 10" descr="https://miro.medium.com/max/1142/1*LZSy28j-gg1--xI1zj02Rg.png"/>
          <p:cNvPicPr/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02"/>
          <a:stretch/>
        </p:blipFill>
        <p:spPr bwMode="auto">
          <a:xfrm>
            <a:off x="182230" y="972152"/>
            <a:ext cx="9520485" cy="570778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9702716" y="5402527"/>
            <a:ext cx="26148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  <a:hlinkClick r:id="rId3"/>
              </a:rPr>
              <a:t>How Futurists Cope With </a:t>
            </a:r>
            <a:r>
              <a:rPr kumimoji="0" lang="en-US" sz="2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  <a:hlinkClick r:id="rId3"/>
              </a:rPr>
              <a:t>Uncertainty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83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0459" y="147416"/>
            <a:ext cx="9347879" cy="940240"/>
          </a:xfrm>
        </p:spPr>
        <p:txBody>
          <a:bodyPr/>
          <a:lstStyle/>
          <a:p>
            <a:r>
              <a:rPr lang="he-IL" sz="4000" dirty="0" smtClean="0"/>
              <a:t>צירי אי-וודאות: תבנית עבודה</a:t>
            </a:r>
            <a:endParaRPr lang="en-US" sz="4000" dirty="0"/>
          </a:p>
        </p:txBody>
      </p:sp>
      <p:grpSp>
        <p:nvGrpSpPr>
          <p:cNvPr id="4" name="Group 3"/>
          <p:cNvGrpSpPr/>
          <p:nvPr/>
        </p:nvGrpSpPr>
        <p:grpSpPr>
          <a:xfrm>
            <a:off x="1172141" y="2274806"/>
            <a:ext cx="7902340" cy="961356"/>
            <a:chOff x="1040346" y="79001"/>
            <a:chExt cx="5754800" cy="511763"/>
          </a:xfrm>
        </p:grpSpPr>
        <p:sp>
          <p:nvSpPr>
            <p:cNvPr id="5" name="Left-Right Arrow 4"/>
            <p:cNvSpPr/>
            <p:nvPr/>
          </p:nvSpPr>
          <p:spPr>
            <a:xfrm>
              <a:off x="1985559" y="79001"/>
              <a:ext cx="3833215" cy="511763"/>
            </a:xfrm>
            <a:prstGeom prst="leftRightArrow">
              <a:avLst/>
            </a:prstGeom>
            <a:solidFill>
              <a:srgbClr val="A5A5A5">
                <a:lumMod val="20000"/>
                <a:lumOff val="8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כוח מניע א</a:t>
              </a:r>
              <a:endPara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861964" y="96168"/>
              <a:ext cx="933182" cy="419050"/>
            </a:xfrm>
            <a:prstGeom prst="roundRect">
              <a:avLst/>
            </a:prstGeom>
            <a:solidFill>
              <a:srgbClr val="A5A5A5">
                <a:lumMod val="40000"/>
                <a:lumOff val="6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מצב 1</a:t>
              </a:r>
              <a:endParaRPr lang="en-US" sz="14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040346" y="121861"/>
              <a:ext cx="850406" cy="372751"/>
            </a:xfrm>
            <a:prstGeom prst="roundRect">
              <a:avLst/>
            </a:prstGeom>
            <a:solidFill>
              <a:srgbClr val="A5A5A5">
                <a:lumMod val="40000"/>
                <a:lumOff val="6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מצב 2</a:t>
              </a:r>
              <a:endParaRPr lang="en-US" sz="14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1530417" y="-305120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1530417" y="-259400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1193534" y="3362415"/>
            <a:ext cx="7902340" cy="961356"/>
            <a:chOff x="1040346" y="79001"/>
            <a:chExt cx="5754800" cy="511763"/>
          </a:xfrm>
        </p:grpSpPr>
        <p:sp>
          <p:nvSpPr>
            <p:cNvPr id="19" name="Left-Right Arrow 18"/>
            <p:cNvSpPr/>
            <p:nvPr/>
          </p:nvSpPr>
          <p:spPr>
            <a:xfrm>
              <a:off x="1985559" y="79001"/>
              <a:ext cx="3833215" cy="511763"/>
            </a:xfrm>
            <a:prstGeom prst="leftRightArrow">
              <a:avLst/>
            </a:prstGeom>
            <a:solidFill>
              <a:srgbClr val="A5A5A5">
                <a:lumMod val="20000"/>
                <a:lumOff val="8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כוח מניע </a:t>
              </a:r>
              <a:r>
                <a:rPr lang="he-IL" sz="1400" b="1" kern="1200" dirty="0" smtClean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ב</a:t>
              </a:r>
              <a:endPara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5861964" y="96168"/>
              <a:ext cx="933182" cy="419050"/>
            </a:xfrm>
            <a:prstGeom prst="roundRect">
              <a:avLst/>
            </a:prstGeom>
            <a:solidFill>
              <a:srgbClr val="A5A5A5">
                <a:lumMod val="40000"/>
                <a:lumOff val="6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מצב 1</a:t>
              </a:r>
              <a:endParaRPr lang="en-US" sz="14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1040346" y="121861"/>
              <a:ext cx="850406" cy="372751"/>
            </a:xfrm>
            <a:prstGeom prst="roundRect">
              <a:avLst/>
            </a:prstGeom>
            <a:solidFill>
              <a:srgbClr val="A5A5A5">
                <a:lumMod val="40000"/>
                <a:lumOff val="6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מצב 2</a:t>
              </a:r>
              <a:endParaRPr lang="en-US" sz="14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193534" y="4466613"/>
            <a:ext cx="7902340" cy="961356"/>
            <a:chOff x="1040346" y="79001"/>
            <a:chExt cx="5754800" cy="511763"/>
          </a:xfrm>
        </p:grpSpPr>
        <p:sp>
          <p:nvSpPr>
            <p:cNvPr id="23" name="Left-Right Arrow 22"/>
            <p:cNvSpPr/>
            <p:nvPr/>
          </p:nvSpPr>
          <p:spPr>
            <a:xfrm>
              <a:off x="1985559" y="79001"/>
              <a:ext cx="3833215" cy="511763"/>
            </a:xfrm>
            <a:prstGeom prst="leftRightArrow">
              <a:avLst/>
            </a:prstGeom>
            <a:solidFill>
              <a:srgbClr val="A5A5A5">
                <a:lumMod val="20000"/>
                <a:lumOff val="8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כוח </a:t>
              </a:r>
              <a:r>
                <a:rPr lang="he-IL" sz="1400" b="1" kern="1200" dirty="0" smtClean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מניע ג</a:t>
              </a:r>
              <a:endPara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5861964" y="96168"/>
              <a:ext cx="933182" cy="419050"/>
            </a:xfrm>
            <a:prstGeom prst="roundRect">
              <a:avLst/>
            </a:prstGeom>
            <a:solidFill>
              <a:srgbClr val="A5A5A5">
                <a:lumMod val="40000"/>
                <a:lumOff val="6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מצב 1</a:t>
              </a:r>
              <a:endParaRPr lang="en-US" sz="14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0346" y="121861"/>
              <a:ext cx="850406" cy="372751"/>
            </a:xfrm>
            <a:prstGeom prst="roundRect">
              <a:avLst/>
            </a:prstGeom>
            <a:solidFill>
              <a:srgbClr val="A5A5A5">
                <a:lumMod val="40000"/>
                <a:lumOff val="60000"/>
              </a:srgbClr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algn="ctr" rtl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he-IL" sz="1400" b="1" kern="120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מצב 2</a:t>
              </a:r>
              <a:endParaRPr lang="en-US" sz="1400">
                <a:effectLst/>
                <a:latin typeface="Times New Roman" panose="02020603050405020304" pitchFamily="18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626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209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ערכת נושא Office</vt:lpstr>
      <vt:lpstr>צירי אי-וודאות</vt:lpstr>
      <vt:lpstr>צירי אי-וודאות</vt:lpstr>
      <vt:lpstr>צירי אי-וודאות</vt:lpstr>
      <vt:lpstr>צירי אי-וודאות</vt:lpstr>
      <vt:lpstr>צירי אי-וודאות "חיצוניים" הקשורים להשלכות המגיפה</vt:lpstr>
      <vt:lpstr>צירי אי-וודאות: תבנית עבודה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צירי אי-וודאות</dc:title>
  <dc:creator>Aharon H.</dc:creator>
  <cp:lastModifiedBy>Aharon H.</cp:lastModifiedBy>
  <cp:revision>2</cp:revision>
  <dcterms:created xsi:type="dcterms:W3CDTF">2021-07-19T10:31:22Z</dcterms:created>
  <dcterms:modified xsi:type="dcterms:W3CDTF">2021-08-02T10:54:23Z</dcterms:modified>
</cp:coreProperties>
</file>