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660" y="1673904"/>
            <a:ext cx="7830704" cy="2387600"/>
          </a:xfrm>
        </p:spPr>
        <p:txBody>
          <a:bodyPr anchor="ctr"/>
          <a:lstStyle>
            <a:lvl1pPr algn="ctr"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658" y="4153579"/>
            <a:ext cx="7830705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8374967" y="1731056"/>
            <a:ext cx="3086971" cy="410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37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B40F022-CF27-4F73-AE0B-DA92FD2AA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475" y="212720"/>
            <a:ext cx="10407368" cy="132556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7C781560-2AA7-4C98-8D39-80D6B859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6ADE57F-3843-4D98-AA89-DD29BA5C1B3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620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58EECC82-4332-49EA-847F-41B22437D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E1A16F33-DBE0-4BC5-BD58-A0E16D77855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2661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8E5C784-F334-43E5-A046-DF578727C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290939"/>
            <a:ext cx="4571999" cy="1766461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268839B-4862-433B-8175-70CF96E82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3" y="290945"/>
            <a:ext cx="6830290" cy="6262255"/>
          </a:xfrm>
        </p:spPr>
        <p:txBody>
          <a:bodyPr/>
          <a:lstStyle>
            <a:lvl1pPr>
              <a:lnSpc>
                <a:spcPct val="100000"/>
              </a:lnSpc>
              <a:defRPr sz="36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2800"/>
            </a:lvl3pPr>
            <a:lvl4pPr>
              <a:lnSpc>
                <a:spcPct val="100000"/>
              </a:lnSpc>
              <a:defRPr sz="2400"/>
            </a:lvl4pPr>
            <a:lvl5pPr>
              <a:lnSpc>
                <a:spcPct val="100000"/>
              </a:lnSpc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AAB3812-692F-4F79-9827-0B088A040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7927" y="2057400"/>
            <a:ext cx="4571999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C59B1E6-B599-4392-8175-5CF8D1B5A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4D2ADD6C-FE7C-4F4D-B5CC-E4857F528DA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913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7EA1B9-B76B-4AF7-9281-6B1D0B71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4" y="304801"/>
            <a:ext cx="4433454" cy="175259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83965521-383A-49A3-8066-2866AB38F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53891" y="360218"/>
            <a:ext cx="6830291" cy="6192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0970271-4AEB-4869-99C2-622C4F1BB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6474" y="2057399"/>
            <a:ext cx="4433454" cy="44958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CDDD0AA-895B-41BD-AE4E-F49CC9BCE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776104A-7E6C-4C52-AAB7-999E2B16864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32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719DC7E-4A50-4826-83BC-C4C4A421E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231057B-48C3-45EA-A826-EB56AA3D6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31BE8EE-A0E2-4302-8E78-BA972A2DC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BBF3099-AE15-4B50-8174-AA42555C593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321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88CFDEF7-3E06-4A10-BE08-31F10EBCC1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92939" y="268140"/>
            <a:ext cx="2628900" cy="620193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2EC51E7-36F5-447A-812A-2114C0210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01782" y="268140"/>
            <a:ext cx="8738757" cy="620193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AF407BF-4D81-477A-BB2B-21DF59EF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EA2E4ED-4387-4D58-B2F0-CA628790DA5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 rot="5400000">
            <a:off x="10624019" y="-13365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990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8022901" y="2667787"/>
            <a:ext cx="4862945" cy="3491603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rgbClr val="95B65D"/>
              </a:gs>
              <a:gs pos="97000">
                <a:srgbClr val="FFE593"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708570" y="-1"/>
            <a:ext cx="348342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8000">
                <a:srgbClr val="F33FAA"/>
              </a:gs>
              <a:gs pos="55000">
                <a:srgbClr val="F9929F">
                  <a:alpha val="36000"/>
                </a:srgbClr>
              </a:gs>
              <a:gs pos="2000">
                <a:srgbClr val="FFE59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prstGeom prst="rect">
            <a:avLst/>
          </a:prstGeom>
          <a:solidFill>
            <a:srgbClr val="CA0C7D">
              <a:alpha val="24000"/>
            </a:srgbClr>
          </a:solidFill>
          <a:ln>
            <a:noFill/>
          </a:ln>
        </p:spPr>
        <p:txBody>
          <a:bodyPr anchor="ctr"/>
          <a:lstStyle>
            <a:lvl1pPr algn="r"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581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solidFill>
            <a:schemeClr val="tx2"/>
          </a:solidFill>
        </p:spPr>
        <p:txBody>
          <a:bodyPr anchor="ctr"/>
          <a:lstStyle>
            <a:lvl1pPr algn="r">
              <a:defRPr lang="he-IL" sz="5400" b="0" kern="1200" dirty="0" smtClean="0">
                <a:solidFill>
                  <a:srgbClr val="F33F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377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משולש שווה-שוקיים 8">
            <a:extLst>
              <a:ext uri="{FF2B5EF4-FFF2-40B4-BE49-F238E27FC236}">
                <a16:creationId xmlns:a16="http://schemas.microsoft.com/office/drawing/2014/main" id="{D939D193-66DD-4B67-92C4-C30989C92F44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458" y="1563693"/>
            <a:ext cx="10315505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FDBA91-8666-42C7-B07C-F6998CD414D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משולש שווה-שוקיים 10">
            <a:extLst>
              <a:ext uri="{FF2B5EF4-FFF2-40B4-BE49-F238E27FC236}">
                <a16:creationId xmlns:a16="http://schemas.microsoft.com/office/drawing/2014/main" id="{640294FD-C584-4DAB-AF87-68BD513069E9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59" y="147415"/>
            <a:ext cx="9347879" cy="1325563"/>
          </a:xfrm>
          <a:solidFill>
            <a:srgbClr val="CA0C7D">
              <a:alpha val="33000"/>
            </a:srgbClr>
          </a:solidFill>
        </p:spPr>
        <p:txBody>
          <a:bodyPr>
            <a:noAutofit/>
          </a:bodyPr>
          <a:lstStyle>
            <a:lvl1pPr algn="ctr">
              <a:defRPr lang="he-IL" sz="5400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13123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495" y="147415"/>
            <a:ext cx="10730406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563693"/>
            <a:ext cx="11326218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886A6E2-A55A-4973-98B2-EDCB2C21F72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65372" y="1474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4896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121" y="147415"/>
            <a:ext cx="10795779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329" y="1563693"/>
            <a:ext cx="11625264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D6EE82C-3740-4E18-86B4-3170560D7A0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564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1A3E0D03-2F4C-4747-9236-D64118DC76FE}"/>
              </a:ext>
            </a:extLst>
          </p:cNvPr>
          <p:cNvSpPr/>
          <p:nvPr userDrawn="1"/>
        </p:nvSpPr>
        <p:spPr>
          <a:xfrm>
            <a:off x="0" y="889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35000">
                <a:srgbClr val="A9D2D2"/>
              </a:gs>
              <a:gs pos="2000">
                <a:srgbClr val="3AADAD"/>
              </a:gs>
              <a:gs pos="0">
                <a:srgbClr val="74C0C0"/>
              </a:gs>
            </a:gsLst>
            <a:lin ang="24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8393A54-6EB8-4FA2-9AD2-A5EDFFA65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673927"/>
            <a:ext cx="6715579" cy="1833128"/>
          </a:xfrm>
          <a:solidFill>
            <a:srgbClr val="CA0C7D">
              <a:alpha val="23000"/>
            </a:srgbClr>
          </a:solidFill>
        </p:spPr>
        <p:txBody>
          <a:bodyPr anchor="ctr">
            <a:normAutofit/>
          </a:bodyPr>
          <a:lstStyle>
            <a:lvl1pPr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4930217-E15C-4B86-99F0-6CB13CD20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6715579" cy="1500187"/>
          </a:xfrm>
        </p:spPr>
        <p:txBody>
          <a:bodyPr anchor="ctr">
            <a:normAutofit/>
          </a:bodyPr>
          <a:lstStyle>
            <a:lvl1pPr marL="0" indent="0">
              <a:buNone/>
              <a:defRPr lang="he-IL" sz="4000" kern="1200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4B12D49-C52D-40CA-AC13-D47F1FCB8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0891" y="6306696"/>
            <a:ext cx="810491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7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8FEA27DD-795F-44D6-BE4F-60D819BB17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010" y="1579293"/>
            <a:ext cx="3238919" cy="451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852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207B3A3-467F-4156-8707-8B03BD51E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855" y="212720"/>
            <a:ext cx="10383988" cy="1325563"/>
          </a:xfrm>
        </p:spPr>
        <p:txBody>
          <a:bodyPr/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9920E7A-2F57-420D-A3DD-0F04FA3D6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1778" y="1645510"/>
            <a:ext cx="5756560" cy="4999770"/>
          </a:xfrm>
        </p:spPr>
        <p:txBody>
          <a:bodyPr/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CD1F7E0-4CF2-46CB-A84B-DB5218663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9964" y="1645510"/>
            <a:ext cx="5756560" cy="499977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90886D0-6997-4A94-96ED-ADC10BA06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AE0E881-8BD7-44F6-B90A-A7B5E773277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980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824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C0406F2-43B5-4DF0-BEEE-58438DD71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6476" y="240430"/>
            <a:ext cx="10252273" cy="132177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0A10871-189B-4109-9EED-B906662E3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24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lang="he-IL" sz="4000" b="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</a:pPr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C64DF6D-D7D2-4DAA-A5C3-69A668B49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3770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2D081527-5DE4-4720-8C1C-84C29F9C3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875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sz="40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62CCB834-E4EA-4B62-BE20-D114803A9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41165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68AA594A-B59D-4862-8C2D-4B9D5B5BC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1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63AF385E-211B-40F2-8E67-36807C6F78E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33635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66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7C7FE005-4801-4FC5-BF03-6D680E7D463C}"/>
              </a:ext>
            </a:extLst>
          </p:cNvPr>
          <p:cNvSpPr/>
          <p:nvPr userDrawn="1"/>
        </p:nvSpPr>
        <p:spPr>
          <a:xfrm>
            <a:off x="0" y="0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48EA39E1-C569-4167-8548-129CA55F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345" y="212720"/>
            <a:ext cx="11478498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D466F4F-3AB1-407B-A8B5-7486D52AD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345" y="1673220"/>
            <a:ext cx="11478498" cy="49720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BE0FAAA-3C3B-45B1-B3B9-FB5FA301D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372" y="6377515"/>
            <a:ext cx="67194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991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lang="he-IL" sz="6000" kern="1200" dirty="0" smtClean="0">
          <a:solidFill>
            <a:schemeClr val="accent1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lang="he-IL" sz="44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4000" kern="1200" dirty="0" smtClean="0">
          <a:solidFill>
            <a:schemeClr val="tx1">
              <a:lumMod val="50000"/>
              <a:lumOff val="5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6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2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28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2542" y="234043"/>
            <a:ext cx="10608337" cy="728484"/>
          </a:xfrm>
        </p:spPr>
        <p:txBody>
          <a:bodyPr/>
          <a:lstStyle/>
          <a:p>
            <a:r>
              <a:rPr lang="he-IL" sz="4400" dirty="0"/>
              <a:t>שיטת </a:t>
            </a:r>
            <a:r>
              <a:rPr lang="he-IL" sz="4400" dirty="0" smtClean="0"/>
              <a:t>"מבחן </a:t>
            </a:r>
            <a:r>
              <a:rPr lang="he-IL" sz="4400" dirty="0"/>
              <a:t>חוסן </a:t>
            </a:r>
            <a:r>
              <a:rPr lang="he-IL" sz="4400" dirty="0" smtClean="0"/>
              <a:t>מדיניות" - </a:t>
            </a:r>
            <a:r>
              <a:rPr lang="en-US" sz="4400" dirty="0"/>
              <a:t>Policy Stress Testing</a:t>
            </a:r>
            <a:r>
              <a:rPr lang="he-IL" sz="4400" dirty="0" smtClean="0"/>
              <a:t> </a:t>
            </a:r>
            <a:endParaRPr lang="en-US" sz="4400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102542" y="1060212"/>
            <a:ext cx="9387968" cy="728484"/>
          </a:xfrm>
          <a:prstGeom prst="rect">
            <a:avLst/>
          </a:prstGeom>
          <a:solidFill>
            <a:srgbClr val="CA0C7D">
              <a:alpha val="33000"/>
            </a:srgbClr>
          </a:solidFill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lang="he-IL" sz="5400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ידועה גם בשם "</a:t>
            </a:r>
            <a:r>
              <a:rPr kumimoji="0" lang="he-IL" sz="3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מינהור</a:t>
            </a:r>
            <a:r>
              <a:rPr kumimoji="0" lang="he-IL" sz="3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רוח" – </a:t>
            </a:r>
            <a: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Wind Tunneling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1028" name="Picture 4" descr="Wind tunnel - Wikipedia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747310" y="2675943"/>
            <a:ext cx="4684261" cy="3315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2016 Mercedes Benz Concept IAA | WIND TUNNEL - YouTube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18" t="-2430" r="518" b="2430"/>
          <a:stretch/>
        </p:blipFill>
        <p:spPr bwMode="auto">
          <a:xfrm>
            <a:off x="251820" y="2599211"/>
            <a:ext cx="5966100" cy="339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3263" y="6350410"/>
            <a:ext cx="497114" cy="365125"/>
          </a:xfrm>
        </p:spPr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70933" y="962527"/>
            <a:ext cx="1362944" cy="1396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02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2542" y="234043"/>
            <a:ext cx="9416843" cy="728484"/>
          </a:xfrm>
        </p:spPr>
        <p:txBody>
          <a:bodyPr/>
          <a:lstStyle/>
          <a:p>
            <a:r>
              <a:rPr lang="he-IL" sz="4400" dirty="0" smtClean="0"/>
              <a:t>"מבחן </a:t>
            </a:r>
            <a:r>
              <a:rPr lang="he-IL" sz="4400" dirty="0"/>
              <a:t>חוסן </a:t>
            </a:r>
            <a:r>
              <a:rPr lang="he-IL" sz="4400" dirty="0" smtClean="0"/>
              <a:t>מדיניות" - </a:t>
            </a:r>
            <a:r>
              <a:rPr lang="en-US" sz="4400" dirty="0"/>
              <a:t>Policy Stress Testing</a:t>
            </a:r>
            <a:r>
              <a:rPr lang="he-IL" sz="4400" dirty="0" smtClean="0"/>
              <a:t> </a:t>
            </a:r>
            <a:endParaRPr 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0" y="2245143"/>
            <a:ext cx="32437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עד </a:t>
            </a:r>
            <a:r>
              <a:rPr kumimoji="0" lang="he-I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כמה המדיניות "עמידה" בתרחישים שונים ואיך היא עשויה להיות מושפעת מתרחיש כזה או אחר.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255" y="1626668"/>
            <a:ext cx="7896051" cy="49858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49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2542" y="234043"/>
            <a:ext cx="9416843" cy="728484"/>
          </a:xfrm>
        </p:spPr>
        <p:txBody>
          <a:bodyPr/>
          <a:lstStyle/>
          <a:p>
            <a:r>
              <a:rPr lang="he-IL" sz="4400" dirty="0" smtClean="0"/>
              <a:t>"מבחן </a:t>
            </a:r>
            <a:r>
              <a:rPr lang="he-IL" sz="4400" dirty="0"/>
              <a:t>חוסן </a:t>
            </a:r>
            <a:r>
              <a:rPr lang="he-IL" sz="4400" dirty="0" smtClean="0"/>
              <a:t>מדיניות" - </a:t>
            </a:r>
            <a:r>
              <a:rPr lang="en-US" sz="4400" dirty="0"/>
              <a:t>Policy Stress Testing</a:t>
            </a:r>
            <a:r>
              <a:rPr lang="he-IL" sz="4400" dirty="0" smtClean="0"/>
              <a:t> </a:t>
            </a:r>
            <a:endParaRPr lang="en-US" sz="4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064041" y="2088683"/>
          <a:ext cx="7678779" cy="296649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534274">
                  <a:extLst>
                    <a:ext uri="{9D8B030D-6E8A-4147-A177-3AD203B41FA5}">
                      <a16:colId xmlns:a16="http://schemas.microsoft.com/office/drawing/2014/main" val="2061473731"/>
                    </a:ext>
                  </a:extLst>
                </a:gridCol>
                <a:gridCol w="1771750">
                  <a:extLst>
                    <a:ext uri="{9D8B030D-6E8A-4147-A177-3AD203B41FA5}">
                      <a16:colId xmlns:a16="http://schemas.microsoft.com/office/drawing/2014/main" val="2935171610"/>
                    </a:ext>
                  </a:extLst>
                </a:gridCol>
                <a:gridCol w="1659613">
                  <a:extLst>
                    <a:ext uri="{9D8B030D-6E8A-4147-A177-3AD203B41FA5}">
                      <a16:colId xmlns:a16="http://schemas.microsoft.com/office/drawing/2014/main" val="2235638795"/>
                    </a:ext>
                  </a:extLst>
                </a:gridCol>
                <a:gridCol w="1713142">
                  <a:extLst>
                    <a:ext uri="{9D8B030D-6E8A-4147-A177-3AD203B41FA5}">
                      <a16:colId xmlns:a16="http://schemas.microsoft.com/office/drawing/2014/main" val="132951289"/>
                    </a:ext>
                  </a:extLst>
                </a:gridCol>
              </a:tblGrid>
              <a:tr h="794011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600" dirty="0">
                          <a:effectLst/>
                        </a:rPr>
                        <a:t> 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600">
                          <a:effectLst/>
                        </a:rPr>
                        <a:t>תרחיש 1</a:t>
                      </a:r>
                      <a:endParaRPr lang="en-US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600" dirty="0">
                          <a:effectLst/>
                        </a:rPr>
                        <a:t>תרחיש 2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600" dirty="0">
                          <a:effectLst/>
                        </a:rPr>
                        <a:t>תרחיש 3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783579"/>
                  </a:ext>
                </a:extLst>
              </a:tr>
              <a:tr h="728215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600" dirty="0">
                          <a:effectLst/>
                        </a:rPr>
                        <a:t>מרכיב מדיניות א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2600" b="1">
                          <a:effectLst/>
                        </a:rPr>
                        <a:t> 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he-IL" sz="2600" b="1">
                          <a:effectLst/>
                        </a:rPr>
                        <a:t> 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600" b="1" dirty="0">
                          <a:effectLst/>
                        </a:rPr>
                        <a:t>?</a:t>
                      </a:r>
                      <a:endParaRPr lang="en-US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609585"/>
                  </a:ext>
                </a:extLst>
              </a:tr>
              <a:tr h="679577"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600" dirty="0">
                          <a:effectLst/>
                        </a:rPr>
                        <a:t>מרכיב מדיניות ב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he-IL" sz="2600" b="1">
                          <a:effectLst/>
                        </a:rPr>
                        <a:t> 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600" b="1">
                          <a:effectLst/>
                        </a:rPr>
                        <a:t>?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600" b="1" dirty="0">
                          <a:effectLst/>
                        </a:rPr>
                        <a:t>X</a:t>
                      </a:r>
                      <a:endParaRPr lang="en-US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3853"/>
                  </a:ext>
                </a:extLst>
              </a:tr>
              <a:tr h="764692"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600" dirty="0">
                          <a:effectLst/>
                        </a:rPr>
                        <a:t>מרכיב מדיניות ג</a:t>
                      </a:r>
                      <a:endParaRPr lang="en-US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he-IL" sz="2600" b="1">
                          <a:effectLst/>
                        </a:rPr>
                        <a:t> 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600" b="1">
                          <a:effectLst/>
                        </a:rPr>
                        <a:t>?</a:t>
                      </a:r>
                      <a:endParaRPr lang="en-US" sz="2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he-IL" sz="2600" b="1" dirty="0">
                          <a:effectLst/>
                        </a:rPr>
                        <a:t> </a:t>
                      </a:r>
                      <a:endParaRPr lang="en-US" sz="2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27543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635266" y="2088683"/>
          <a:ext cx="2945331" cy="196355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45331">
                  <a:extLst>
                    <a:ext uri="{9D8B030D-6E8A-4147-A177-3AD203B41FA5}">
                      <a16:colId xmlns:a16="http://schemas.microsoft.com/office/drawing/2014/main" val="2467042729"/>
                    </a:ext>
                  </a:extLst>
                </a:gridCol>
              </a:tblGrid>
              <a:tr h="1963553">
                <a:tc>
                  <a:txBody>
                    <a:bodyPr/>
                    <a:lstStyle/>
                    <a:p>
                      <a:pPr marL="342900" marR="0" lvl="0" indent="-34290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he-IL" sz="2600" dirty="0" smtClean="0">
                          <a:effectLst/>
                        </a:rPr>
                        <a:t>= חסין</a:t>
                      </a:r>
                      <a:endParaRPr lang="en-US" sz="2600" dirty="0" smtClean="0">
                        <a:effectLst/>
                      </a:endParaRPr>
                    </a:p>
                    <a:p>
                      <a:pPr marL="0" marR="0" indent="42545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600" dirty="0" smtClean="0">
                          <a:effectLst/>
                        </a:rPr>
                        <a:t>? </a:t>
                      </a:r>
                      <a:r>
                        <a:rPr lang="he-IL" sz="2600" dirty="0">
                          <a:effectLst/>
                        </a:rPr>
                        <a:t>= דורש התאמה</a:t>
                      </a:r>
                      <a:endParaRPr lang="en-US" sz="2600" dirty="0">
                        <a:effectLst/>
                      </a:endParaRPr>
                    </a:p>
                    <a:p>
                      <a:pPr marL="0" marR="0" indent="42545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X</a:t>
                      </a:r>
                      <a:r>
                        <a:rPr lang="he-IL" sz="2600" dirty="0">
                          <a:effectLst/>
                        </a:rPr>
                        <a:t> = לא </a:t>
                      </a:r>
                      <a:r>
                        <a:rPr lang="he-IL" sz="2600" dirty="0" smtClean="0">
                          <a:effectLst/>
                        </a:rPr>
                        <a:t>יעבוד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16739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02542" y="6396940"/>
            <a:ext cx="497114" cy="365125"/>
          </a:xfrm>
        </p:spPr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08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73255"/>
            <a:ext cx="10242577" cy="1174281"/>
          </a:xfrm>
        </p:spPr>
        <p:txBody>
          <a:bodyPr/>
          <a:lstStyle/>
          <a:p>
            <a:r>
              <a:rPr lang="he-IL" sz="4400" dirty="0" smtClean="0"/>
              <a:t>תרגיל חשיבה: 25 דקות + 10 דקות הצגת תוצאות</a:t>
            </a:r>
            <a:br>
              <a:rPr lang="he-IL" sz="4400" dirty="0" smtClean="0"/>
            </a:br>
            <a:r>
              <a:rPr lang="he-IL" sz="4400" dirty="0" smtClean="0"/>
              <a:t> מבחן חוסן של מדיניות "למידה היברידית"</a:t>
            </a:r>
            <a:endParaRPr lang="en-US" sz="4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461472" y="2091224"/>
          <a:ext cx="9549558" cy="448229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020007">
                  <a:extLst>
                    <a:ext uri="{9D8B030D-6E8A-4147-A177-3AD203B41FA5}">
                      <a16:colId xmlns:a16="http://schemas.microsoft.com/office/drawing/2014/main" val="2061473731"/>
                    </a:ext>
                  </a:extLst>
                </a:gridCol>
                <a:gridCol w="2349591">
                  <a:extLst>
                    <a:ext uri="{9D8B030D-6E8A-4147-A177-3AD203B41FA5}">
                      <a16:colId xmlns:a16="http://schemas.microsoft.com/office/drawing/2014/main" val="2935171610"/>
                    </a:ext>
                  </a:extLst>
                </a:gridCol>
                <a:gridCol w="2421641">
                  <a:extLst>
                    <a:ext uri="{9D8B030D-6E8A-4147-A177-3AD203B41FA5}">
                      <a16:colId xmlns:a16="http://schemas.microsoft.com/office/drawing/2014/main" val="2235638795"/>
                    </a:ext>
                  </a:extLst>
                </a:gridCol>
                <a:gridCol w="2758319">
                  <a:extLst>
                    <a:ext uri="{9D8B030D-6E8A-4147-A177-3AD203B41FA5}">
                      <a16:colId xmlns:a16="http://schemas.microsoft.com/office/drawing/2014/main" val="132951289"/>
                    </a:ext>
                  </a:extLst>
                </a:gridCol>
              </a:tblGrid>
              <a:tr h="1958797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>
                          <a:effectLst/>
                        </a:rPr>
                        <a:t> 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>
                          <a:effectLst/>
                        </a:rPr>
                        <a:t>תרחיש </a:t>
                      </a:r>
                      <a:r>
                        <a:rPr lang="he-IL" sz="2200" dirty="0" smtClean="0">
                          <a:effectLst/>
                        </a:rPr>
                        <a:t>1</a:t>
                      </a: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למידה היברידית </a:t>
                      </a:r>
                      <a:r>
                        <a:rPr lang="he-IL" sz="2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בשיגרה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>
                          <a:effectLst/>
                        </a:rPr>
                        <a:t>תרחיש </a:t>
                      </a:r>
                      <a:r>
                        <a:rPr lang="he-IL" sz="2200" dirty="0" smtClean="0">
                          <a:effectLst/>
                        </a:rPr>
                        <a:t>2</a:t>
                      </a: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למידה היברידית במצב חירום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>
                          <a:effectLst/>
                        </a:rPr>
                        <a:t>תרחיש </a:t>
                      </a:r>
                      <a:r>
                        <a:rPr lang="he-IL" sz="2200" dirty="0" smtClean="0">
                          <a:effectLst/>
                        </a:rPr>
                        <a:t>3</a:t>
                      </a: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למידה היברידית בהיעדר תקשורת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783579"/>
                  </a:ext>
                </a:extLst>
              </a:tr>
              <a:tr h="845874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>
                          <a:effectLst/>
                        </a:rPr>
                        <a:t>מרכיב מדיניות א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609585"/>
                  </a:ext>
                </a:extLst>
              </a:tr>
              <a:tr h="789378"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>
                          <a:effectLst/>
                        </a:rPr>
                        <a:t>מרכיב מדיניות ב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3853"/>
                  </a:ext>
                </a:extLst>
              </a:tr>
              <a:tr h="888246"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200" dirty="0">
                          <a:effectLst/>
                        </a:rPr>
                        <a:t>מרכיב מדיניות ג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275436"/>
                  </a:ext>
                </a:extLst>
              </a:tr>
            </a:tbl>
          </a:graphicData>
        </a:graphic>
      </p:graphicFrame>
      <p:pic>
        <p:nvPicPr>
          <p:cNvPr id="6" name="Picture 2" descr="Boost your thinking skills with exercise - Harvard Heal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859" y="2091225"/>
            <a:ext cx="1810215" cy="1749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210459" y="3111504"/>
          <a:ext cx="2135510" cy="17011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135510">
                  <a:extLst>
                    <a:ext uri="{9D8B030D-6E8A-4147-A177-3AD203B41FA5}">
                      <a16:colId xmlns:a16="http://schemas.microsoft.com/office/drawing/2014/main" val="2467042729"/>
                    </a:ext>
                  </a:extLst>
                </a:gridCol>
              </a:tblGrid>
              <a:tr h="1701128">
                <a:tc>
                  <a:txBody>
                    <a:bodyPr/>
                    <a:lstStyle/>
                    <a:p>
                      <a:pPr marL="342900" marR="0" lvl="0" indent="-342900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he-IL" sz="2100" dirty="0" smtClean="0">
                          <a:solidFill>
                            <a:srgbClr val="FFFF00"/>
                          </a:solidFill>
                          <a:effectLst/>
                        </a:rPr>
                        <a:t>= חסין</a:t>
                      </a:r>
                      <a:endParaRPr lang="en-US" sz="2100" dirty="0" smtClean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0" marR="0" indent="42545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100" dirty="0" smtClean="0">
                          <a:solidFill>
                            <a:srgbClr val="FFFF00"/>
                          </a:solidFill>
                          <a:effectLst/>
                        </a:rPr>
                        <a:t>? </a:t>
                      </a:r>
                      <a:r>
                        <a:rPr lang="he-IL" sz="2100" dirty="0">
                          <a:solidFill>
                            <a:srgbClr val="FFFF00"/>
                          </a:solidFill>
                          <a:effectLst/>
                        </a:rPr>
                        <a:t>= דורש התאמה</a:t>
                      </a:r>
                      <a:endParaRPr lang="en-US" sz="21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0" marR="0" indent="42545" algn="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100" dirty="0">
                          <a:solidFill>
                            <a:srgbClr val="FFFF00"/>
                          </a:solidFill>
                          <a:effectLst/>
                        </a:rPr>
                        <a:t>X</a:t>
                      </a:r>
                      <a:r>
                        <a:rPr lang="he-IL" sz="2100" dirty="0">
                          <a:solidFill>
                            <a:srgbClr val="FFFF00"/>
                          </a:solidFill>
                          <a:effectLst/>
                        </a:rPr>
                        <a:t> = לא </a:t>
                      </a:r>
                      <a:r>
                        <a:rPr lang="he-IL" sz="2100" dirty="0" smtClean="0">
                          <a:solidFill>
                            <a:srgbClr val="FFFF00"/>
                          </a:solidFill>
                          <a:effectLst/>
                        </a:rPr>
                        <a:t>יעבוד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16739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96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207" y="182193"/>
            <a:ext cx="10242577" cy="664142"/>
          </a:xfrm>
        </p:spPr>
        <p:txBody>
          <a:bodyPr/>
          <a:lstStyle/>
          <a:p>
            <a:r>
              <a:rPr lang="he-IL" sz="3400" dirty="0" smtClean="0"/>
              <a:t>תרגיל חשיבה: מבחן חוסן מדיניות "למידה היברידית"</a:t>
            </a:r>
            <a:endParaRPr lang="en-US" sz="3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14207" y="971118"/>
          <a:ext cx="11728385" cy="314893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20047">
                  <a:extLst>
                    <a:ext uri="{9D8B030D-6E8A-4147-A177-3AD203B41FA5}">
                      <a16:colId xmlns:a16="http://schemas.microsoft.com/office/drawing/2014/main" val="2061473731"/>
                    </a:ext>
                  </a:extLst>
                </a:gridCol>
                <a:gridCol w="2881776">
                  <a:extLst>
                    <a:ext uri="{9D8B030D-6E8A-4147-A177-3AD203B41FA5}">
                      <a16:colId xmlns:a16="http://schemas.microsoft.com/office/drawing/2014/main" val="2935171610"/>
                    </a:ext>
                  </a:extLst>
                </a:gridCol>
                <a:gridCol w="3348415">
                  <a:extLst>
                    <a:ext uri="{9D8B030D-6E8A-4147-A177-3AD203B41FA5}">
                      <a16:colId xmlns:a16="http://schemas.microsoft.com/office/drawing/2014/main" val="2235638795"/>
                    </a:ext>
                  </a:extLst>
                </a:gridCol>
                <a:gridCol w="3678147">
                  <a:extLst>
                    <a:ext uri="{9D8B030D-6E8A-4147-A177-3AD203B41FA5}">
                      <a16:colId xmlns:a16="http://schemas.microsoft.com/office/drawing/2014/main" val="132951289"/>
                    </a:ext>
                  </a:extLst>
                </a:gridCol>
              </a:tblGrid>
              <a:tr h="1157711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תרחיש </a:t>
                      </a:r>
                      <a:r>
                        <a:rPr lang="he-IL" sz="2000" dirty="0" smtClean="0">
                          <a:effectLst/>
                        </a:rPr>
                        <a:t>1: שיגרה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ניתן ללמוד פיזית בביה"ס ללא מגבלות. יש תקשורת מקוונת</a:t>
                      </a:r>
                      <a:r>
                        <a:rPr lang="he-I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תרחיש </a:t>
                      </a:r>
                      <a:r>
                        <a:rPr lang="he-IL" sz="2000" dirty="0" smtClean="0">
                          <a:effectLst/>
                        </a:rPr>
                        <a:t>2: </a:t>
                      </a:r>
                      <a:r>
                        <a:rPr lang="he-I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מצב חירום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ניתן ללמוד פיזית בבי"ס באופן מוגבל או בכלל לא. יש תקשורת מקוונת.</a:t>
                      </a:r>
                      <a:endParaRPr lang="en-US" sz="1800" b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תרחיש </a:t>
                      </a:r>
                      <a:r>
                        <a:rPr lang="he-IL" sz="2000" dirty="0" smtClean="0">
                          <a:effectLst/>
                        </a:rPr>
                        <a:t>3: </a:t>
                      </a:r>
                      <a:r>
                        <a:rPr lang="he-I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מצב ניתוק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לא ניתן ללמוד פיזית בבי"ס. אין תקשורת מקוונת (מצב חירום + מתקפת סייבר) </a:t>
                      </a:r>
                      <a:endParaRPr lang="he-IL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he-IL" sz="20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783579"/>
                  </a:ext>
                </a:extLst>
              </a:tr>
              <a:tr h="563211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מרכיב מדיניות </a:t>
                      </a:r>
                      <a:r>
                        <a:rPr lang="he-IL" sz="1800" dirty="0" smtClean="0">
                          <a:effectLst/>
                        </a:rPr>
                        <a:t>א'</a:t>
                      </a: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609585"/>
                  </a:ext>
                </a:extLst>
              </a:tr>
              <a:tr h="523985"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מרכיב מדיניות </a:t>
                      </a:r>
                      <a:r>
                        <a:rPr lang="he-IL" sz="1800" dirty="0" smtClean="0">
                          <a:effectLst/>
                        </a:rPr>
                        <a:t>ב'</a:t>
                      </a:r>
                    </a:p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3853"/>
                  </a:ext>
                </a:extLst>
              </a:tr>
              <a:tr h="634081"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מרכיב מדיניות </a:t>
                      </a:r>
                      <a:r>
                        <a:rPr lang="he-IL" sz="1800" dirty="0" smtClean="0">
                          <a:effectLst/>
                        </a:rPr>
                        <a:t>ג'</a:t>
                      </a:r>
                    </a:p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275436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-38099" y="6492875"/>
            <a:ext cx="497114" cy="365125"/>
          </a:xfrm>
        </p:spPr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2013" y="4144070"/>
            <a:ext cx="11001676" cy="2618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שאלות מנחות: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3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מול כל תרחיש: אילו </a:t>
            </a:r>
            <a:r>
              <a:rPr kumimoji="0" lang="he-IL" sz="23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מרכיבי מדיניות יהיו </a:t>
            </a:r>
            <a:r>
              <a:rPr kumimoji="0" lang="he-IL" sz="23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חסינים? אילו ידרשו התאמה? אילו לא יעבדו? </a:t>
            </a:r>
          </a:p>
          <a:p>
            <a:pPr marL="342900" marR="0" lvl="0" indent="-3429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3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אילו </a:t>
            </a:r>
            <a:r>
              <a:rPr kumimoji="0" lang="he-IL" sz="23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מרכיבי מדיניות חסינים </a:t>
            </a:r>
            <a:r>
              <a:rPr kumimoji="0" lang="he-IL" sz="23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יותר? (יעבדו </a:t>
            </a:r>
            <a:r>
              <a:rPr kumimoji="0" lang="he-IL" sz="23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היטב לפחות בחלק מהתרחישים</a:t>
            </a:r>
            <a:r>
              <a:rPr kumimoji="0" lang="he-IL" sz="23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) </a:t>
            </a:r>
            <a:endParaRPr kumimoji="0" lang="en-US" sz="23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3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אילו מרכיבי מדיניות ניתן </a:t>
            </a:r>
            <a:r>
              <a:rPr kumimoji="0" lang="he-IL" sz="23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לשפר </a:t>
            </a:r>
            <a:r>
              <a:rPr kumimoji="0" lang="he-IL" sz="23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כך שיהיו יותר חסינים, וכיצד?</a:t>
            </a:r>
            <a:endParaRPr kumimoji="0" lang="en-US" sz="23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3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כיצד </a:t>
            </a:r>
            <a:r>
              <a:rPr kumimoji="0" lang="he-IL" sz="23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ניתן להתאים את מרכיבי המדיניות כדי לתת מענה לתרחיש </a:t>
            </a:r>
            <a:r>
              <a:rPr kumimoji="0" lang="he-IL" sz="23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הניתוק?</a:t>
            </a:r>
            <a:endParaRPr kumimoji="0" lang="en-US" sz="23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951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73256"/>
            <a:ext cx="10242577" cy="664142"/>
          </a:xfrm>
        </p:spPr>
        <p:txBody>
          <a:bodyPr/>
          <a:lstStyle/>
          <a:p>
            <a:r>
              <a:rPr lang="he-IL" sz="3800" dirty="0" smtClean="0"/>
              <a:t>תרגיל חשיבה: מבחן חוסן מדיניות "למידה היברידית"</a:t>
            </a:r>
            <a:endParaRPr lang="en-US" sz="3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86624" y="1318662"/>
          <a:ext cx="11858326" cy="504254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508378">
                  <a:extLst>
                    <a:ext uri="{9D8B030D-6E8A-4147-A177-3AD203B41FA5}">
                      <a16:colId xmlns:a16="http://schemas.microsoft.com/office/drawing/2014/main" val="2061473731"/>
                    </a:ext>
                  </a:extLst>
                </a:gridCol>
                <a:gridCol w="2917645">
                  <a:extLst>
                    <a:ext uri="{9D8B030D-6E8A-4147-A177-3AD203B41FA5}">
                      <a16:colId xmlns:a16="http://schemas.microsoft.com/office/drawing/2014/main" val="2935171610"/>
                    </a:ext>
                  </a:extLst>
                </a:gridCol>
                <a:gridCol w="3130834">
                  <a:extLst>
                    <a:ext uri="{9D8B030D-6E8A-4147-A177-3AD203B41FA5}">
                      <a16:colId xmlns:a16="http://schemas.microsoft.com/office/drawing/2014/main" val="2235638795"/>
                    </a:ext>
                  </a:extLst>
                </a:gridCol>
                <a:gridCol w="3301469">
                  <a:extLst>
                    <a:ext uri="{9D8B030D-6E8A-4147-A177-3AD203B41FA5}">
                      <a16:colId xmlns:a16="http://schemas.microsoft.com/office/drawing/2014/main" val="132951289"/>
                    </a:ext>
                  </a:extLst>
                </a:gridCol>
              </a:tblGrid>
              <a:tr h="1232033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תרחיש </a:t>
                      </a:r>
                      <a:r>
                        <a:rPr lang="he-IL" sz="2000" dirty="0" smtClean="0">
                          <a:effectLst/>
                        </a:rPr>
                        <a:t>1: שיגרה</a:t>
                      </a: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ניתן ללמוד פיזית בביה"ס ללא מגבלות.  יש תקשורת מקוונת</a:t>
                      </a:r>
                      <a:r>
                        <a:rPr lang="he-I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תרחיש </a:t>
                      </a:r>
                      <a:r>
                        <a:rPr lang="he-IL" sz="2000" dirty="0" smtClean="0">
                          <a:effectLst/>
                        </a:rPr>
                        <a:t>2: </a:t>
                      </a:r>
                      <a:r>
                        <a:rPr lang="he-I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מצב חירום </a:t>
                      </a:r>
                      <a:endParaRPr lang="he-IL" sz="2000" dirty="0" smtClean="0">
                        <a:effectLst/>
                      </a:endParaRPr>
                    </a:p>
                    <a:p>
                      <a:pPr lvl="0" rtl="1"/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ניתן ללמוד פיזית בבי"ס באופן מוגבל או בכלל לא. יש תקשורת מקוונת.</a:t>
                      </a:r>
                      <a:endParaRPr lang="en-US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תרחיש </a:t>
                      </a:r>
                      <a:r>
                        <a:rPr lang="he-IL" sz="2000" dirty="0" smtClean="0">
                          <a:effectLst/>
                        </a:rPr>
                        <a:t>3: </a:t>
                      </a:r>
                      <a:r>
                        <a:rPr lang="he-I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מצב ניתוק </a:t>
                      </a:r>
                      <a:endParaRPr lang="he-IL" sz="2000" dirty="0" smtClean="0">
                        <a:effectLst/>
                      </a:endParaRPr>
                    </a:p>
                    <a:p>
                      <a:pPr lvl="0" rtl="1"/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לא ניתן ללמוד פיזית בבי"ס. אין תקשורת מקוונת (מצב חירום + מתקפת סייבר) </a:t>
                      </a:r>
                      <a:endParaRPr lang="en-US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783579"/>
                  </a:ext>
                </a:extLst>
              </a:tr>
              <a:tr h="1086122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מרכיב מדיניות </a:t>
                      </a:r>
                      <a:r>
                        <a:rPr lang="he-IL" sz="2000" dirty="0" smtClean="0">
                          <a:effectLst/>
                        </a:rPr>
                        <a:t>א':</a:t>
                      </a: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תמיכה בלמידה בכל מקום ובכל זמן</a:t>
                      </a:r>
                      <a:endParaRPr lang="he-IL" sz="2000" b="0" dirty="0" smtClean="0">
                        <a:effectLst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609585"/>
                  </a:ext>
                </a:extLst>
              </a:tr>
              <a:tr h="1013580"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מרכיב מדיניות </a:t>
                      </a:r>
                      <a:r>
                        <a:rPr lang="he-IL" sz="2000" dirty="0" smtClean="0">
                          <a:effectLst/>
                        </a:rPr>
                        <a:t>ב':</a:t>
                      </a:r>
                    </a:p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תמיכה בלמידה סינכרונית </a:t>
                      </a:r>
                      <a:r>
                        <a:rPr lang="he-IL" sz="1800" b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וא</a:t>
                      </a: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-סינכרונית</a:t>
                      </a:r>
                      <a:endParaRPr lang="he-IL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3853"/>
                  </a:ext>
                </a:extLst>
              </a:tr>
              <a:tr h="1140529"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מרכיב מדיניות </a:t>
                      </a:r>
                      <a:r>
                        <a:rPr lang="he-IL" sz="2000" dirty="0" smtClean="0">
                          <a:effectLst/>
                        </a:rPr>
                        <a:t>ג':</a:t>
                      </a:r>
                    </a:p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תמיכה בלמידה מקוונת ולא מקוונת </a:t>
                      </a:r>
                      <a:endParaRPr lang="he-IL" sz="2000" b="0" dirty="0" smtClean="0">
                        <a:effectLst/>
                      </a:endParaRPr>
                    </a:p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27543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9442383" y="1289785"/>
          <a:ext cx="2502567" cy="125128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502567">
                  <a:extLst>
                    <a:ext uri="{9D8B030D-6E8A-4147-A177-3AD203B41FA5}">
                      <a16:colId xmlns:a16="http://schemas.microsoft.com/office/drawing/2014/main" val="2467042729"/>
                    </a:ext>
                  </a:extLst>
                </a:gridCol>
              </a:tblGrid>
              <a:tr h="1251284">
                <a:tc>
                  <a:txBody>
                    <a:bodyPr/>
                    <a:lstStyle/>
                    <a:p>
                      <a:pPr marL="342900" marR="0" lvl="0" indent="-34290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he-IL" sz="1800" dirty="0" smtClean="0">
                          <a:solidFill>
                            <a:srgbClr val="FFFF00"/>
                          </a:solidFill>
                          <a:effectLst/>
                        </a:rPr>
                        <a:t>= חסין</a:t>
                      </a:r>
                    </a:p>
                    <a:p>
                      <a:pPr marL="0" marR="0" lvl="0" indent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he-IL" sz="1800" dirty="0" smtClean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he-IL" sz="1800" dirty="0">
                          <a:solidFill>
                            <a:srgbClr val="FFFF00"/>
                          </a:solidFill>
                          <a:effectLst/>
                        </a:rPr>
                        <a:t>דורש </a:t>
                      </a:r>
                      <a:r>
                        <a:rPr lang="he-IL" sz="1800" dirty="0" smtClean="0">
                          <a:solidFill>
                            <a:srgbClr val="FFFF00"/>
                          </a:solidFill>
                          <a:effectLst/>
                        </a:rPr>
                        <a:t>התאמה</a:t>
                      </a:r>
                      <a:r>
                        <a:rPr lang="he-IL" sz="18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he-IL" sz="1800" dirty="0" smtClean="0">
                          <a:solidFill>
                            <a:srgbClr val="FFFF00"/>
                          </a:solidFill>
                          <a:effectLst/>
                        </a:rPr>
                        <a:t>(לפרט)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0" marR="0" indent="42545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FFF00"/>
                          </a:solidFill>
                          <a:effectLst/>
                        </a:rPr>
                        <a:t>X</a:t>
                      </a:r>
                      <a:r>
                        <a:rPr lang="he-IL" sz="1800" dirty="0">
                          <a:solidFill>
                            <a:srgbClr val="FFFF00"/>
                          </a:solidFill>
                          <a:effectLst/>
                        </a:rPr>
                        <a:t> = לא </a:t>
                      </a:r>
                      <a:r>
                        <a:rPr lang="he-IL" sz="1800" dirty="0" smtClean="0">
                          <a:solidFill>
                            <a:srgbClr val="FFFF00"/>
                          </a:solidFill>
                          <a:effectLst/>
                        </a:rPr>
                        <a:t>יעבוד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16739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-38099" y="6492875"/>
            <a:ext cx="497114" cy="365125"/>
          </a:xfrm>
        </p:spPr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6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73256"/>
            <a:ext cx="10242577" cy="404260"/>
          </a:xfrm>
        </p:spPr>
        <p:txBody>
          <a:bodyPr/>
          <a:lstStyle/>
          <a:p>
            <a:r>
              <a:rPr lang="he-IL" sz="3800" dirty="0" smtClean="0"/>
              <a:t>תרגיל חשיבה: מבחן חוסן מדיניות "למידה היברידית"</a:t>
            </a:r>
            <a:endParaRPr lang="en-US" sz="3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86624" y="1318662"/>
          <a:ext cx="11858326" cy="487761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508378">
                  <a:extLst>
                    <a:ext uri="{9D8B030D-6E8A-4147-A177-3AD203B41FA5}">
                      <a16:colId xmlns:a16="http://schemas.microsoft.com/office/drawing/2014/main" val="2061473731"/>
                    </a:ext>
                  </a:extLst>
                </a:gridCol>
                <a:gridCol w="2917645">
                  <a:extLst>
                    <a:ext uri="{9D8B030D-6E8A-4147-A177-3AD203B41FA5}">
                      <a16:colId xmlns:a16="http://schemas.microsoft.com/office/drawing/2014/main" val="2935171610"/>
                    </a:ext>
                  </a:extLst>
                </a:gridCol>
                <a:gridCol w="3130834">
                  <a:extLst>
                    <a:ext uri="{9D8B030D-6E8A-4147-A177-3AD203B41FA5}">
                      <a16:colId xmlns:a16="http://schemas.microsoft.com/office/drawing/2014/main" val="2235638795"/>
                    </a:ext>
                  </a:extLst>
                </a:gridCol>
                <a:gridCol w="3301469">
                  <a:extLst>
                    <a:ext uri="{9D8B030D-6E8A-4147-A177-3AD203B41FA5}">
                      <a16:colId xmlns:a16="http://schemas.microsoft.com/office/drawing/2014/main" val="132951289"/>
                    </a:ext>
                  </a:extLst>
                </a:gridCol>
              </a:tblGrid>
              <a:tr h="1232033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תרחיש </a:t>
                      </a:r>
                      <a:r>
                        <a:rPr lang="he-IL" sz="2000" dirty="0" smtClean="0">
                          <a:effectLst/>
                        </a:rPr>
                        <a:t>1: שיגרה</a:t>
                      </a: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ניתן ללמוד פיזית בביה"ס ללא מגבלות.  יש תקשורת מקוונת</a:t>
                      </a:r>
                      <a:r>
                        <a:rPr lang="he-I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תרחיש </a:t>
                      </a:r>
                      <a:r>
                        <a:rPr lang="he-IL" sz="2000" dirty="0" smtClean="0">
                          <a:effectLst/>
                        </a:rPr>
                        <a:t>2: </a:t>
                      </a:r>
                      <a:r>
                        <a:rPr lang="he-I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מצב חירום </a:t>
                      </a:r>
                      <a:endParaRPr lang="he-IL" sz="2000" dirty="0" smtClean="0">
                        <a:effectLst/>
                      </a:endParaRPr>
                    </a:p>
                    <a:p>
                      <a:pPr lvl="0" rtl="1"/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ניתן ללמוד פיזית בבי"ס באופן מוגבל או בכלל לא. יש תקשורת מקוונת.</a:t>
                      </a:r>
                      <a:endParaRPr lang="en-US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תרחיש </a:t>
                      </a:r>
                      <a:r>
                        <a:rPr lang="he-IL" sz="2000" dirty="0" smtClean="0">
                          <a:effectLst/>
                        </a:rPr>
                        <a:t>3: </a:t>
                      </a:r>
                      <a:r>
                        <a:rPr lang="he-IL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מצב ניתוק </a:t>
                      </a:r>
                      <a:endParaRPr lang="he-IL" sz="2000" dirty="0" smtClean="0">
                        <a:effectLst/>
                      </a:endParaRPr>
                    </a:p>
                    <a:p>
                      <a:pPr lvl="0" rtl="1"/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לא ניתן ללמוד פיזית בבי"ס. אין תקשורת מקוונת (מצב חירום + מתקפת סייבר) </a:t>
                      </a:r>
                      <a:endParaRPr lang="en-US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783579"/>
                  </a:ext>
                </a:extLst>
              </a:tr>
              <a:tr h="1086122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מרכיב מדיניות </a:t>
                      </a:r>
                      <a:r>
                        <a:rPr lang="he-IL" sz="2000" dirty="0" smtClean="0">
                          <a:effectLst/>
                        </a:rPr>
                        <a:t>ד':</a:t>
                      </a: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תמיכה בלמידה מותאמת אישית</a:t>
                      </a:r>
                      <a:endParaRPr lang="he-IL" sz="20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609585"/>
                  </a:ext>
                </a:extLst>
              </a:tr>
              <a:tr h="1320194"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מרכיב מדיניות </a:t>
                      </a:r>
                      <a:r>
                        <a:rPr lang="he-IL" sz="2000" dirty="0" smtClean="0">
                          <a:effectLst/>
                        </a:rPr>
                        <a:t>ה':</a:t>
                      </a:r>
                    </a:p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שמירה על שלום הלומדים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3853"/>
                  </a:ext>
                </a:extLst>
              </a:tr>
              <a:tr h="1140529"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מרכיב מדיניות </a:t>
                      </a:r>
                      <a:r>
                        <a:rPr lang="he-IL" sz="2000" dirty="0" smtClean="0">
                          <a:effectLst/>
                        </a:rPr>
                        <a:t>ו':</a:t>
                      </a:r>
                    </a:p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הוגנות מול מגוון אוכלוסיות הלומדים </a:t>
                      </a:r>
                      <a:endParaRPr lang="he-IL" sz="20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e-IL" sz="20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27543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9452008" y="1289785"/>
          <a:ext cx="2492942" cy="125128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492942">
                  <a:extLst>
                    <a:ext uri="{9D8B030D-6E8A-4147-A177-3AD203B41FA5}">
                      <a16:colId xmlns:a16="http://schemas.microsoft.com/office/drawing/2014/main" val="2467042729"/>
                    </a:ext>
                  </a:extLst>
                </a:gridCol>
              </a:tblGrid>
              <a:tr h="1251284">
                <a:tc>
                  <a:txBody>
                    <a:bodyPr/>
                    <a:lstStyle/>
                    <a:p>
                      <a:pPr marL="342900" marR="0" lvl="0" indent="-34290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he-IL" sz="1800" dirty="0" smtClean="0">
                          <a:solidFill>
                            <a:srgbClr val="FFFF00"/>
                          </a:solidFill>
                          <a:effectLst/>
                        </a:rPr>
                        <a:t>= חסין</a:t>
                      </a:r>
                    </a:p>
                    <a:p>
                      <a:pPr marL="0" marR="0" lvl="0" indent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he-IL" sz="1800" dirty="0" smtClean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he-IL" sz="1800" dirty="0">
                          <a:solidFill>
                            <a:srgbClr val="FFFF00"/>
                          </a:solidFill>
                          <a:effectLst/>
                        </a:rPr>
                        <a:t>דורש </a:t>
                      </a:r>
                      <a:r>
                        <a:rPr lang="he-IL" sz="1800" dirty="0" smtClean="0">
                          <a:solidFill>
                            <a:srgbClr val="FFFF00"/>
                          </a:solidFill>
                          <a:effectLst/>
                        </a:rPr>
                        <a:t>התאמה</a:t>
                      </a:r>
                      <a:r>
                        <a:rPr lang="he-IL" sz="18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he-IL" sz="1800" dirty="0" smtClean="0">
                          <a:solidFill>
                            <a:srgbClr val="FFFF00"/>
                          </a:solidFill>
                          <a:effectLst/>
                        </a:rPr>
                        <a:t>(לפרט)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0" marR="0" indent="42545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FFF00"/>
                          </a:solidFill>
                          <a:effectLst/>
                        </a:rPr>
                        <a:t>X</a:t>
                      </a:r>
                      <a:r>
                        <a:rPr lang="he-IL" sz="1800" dirty="0">
                          <a:solidFill>
                            <a:srgbClr val="FFFF00"/>
                          </a:solidFill>
                          <a:effectLst/>
                        </a:rPr>
                        <a:t> = לא </a:t>
                      </a:r>
                      <a:r>
                        <a:rPr lang="he-IL" sz="1800" dirty="0" smtClean="0">
                          <a:solidFill>
                            <a:srgbClr val="FFFF00"/>
                          </a:solidFill>
                          <a:effectLst/>
                        </a:rPr>
                        <a:t>יעבוד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16739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0" y="6424561"/>
            <a:ext cx="497114" cy="365125"/>
          </a:xfrm>
        </p:spPr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40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Office PowerPoint</Application>
  <PresentationFormat>Widescreen</PresentationFormat>
  <Paragraphs>96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ערכת נושא Office</vt:lpstr>
      <vt:lpstr>שיטת "מבחן חוסן מדיניות" - Policy Stress Testing </vt:lpstr>
      <vt:lpstr>"מבחן חוסן מדיניות" - Policy Stress Testing </vt:lpstr>
      <vt:lpstr>"מבחן חוסן מדיניות" - Policy Stress Testing </vt:lpstr>
      <vt:lpstr>תרגיל חשיבה: 25 דקות + 10 דקות הצגת תוצאות  מבחן חוסן של מדיניות "למידה היברידית"</vt:lpstr>
      <vt:lpstr>תרגיל חשיבה: מבחן חוסן מדיניות "למידה היברידית"</vt:lpstr>
      <vt:lpstr>תרגיל חשיבה: מבחן חוסן מדיניות "למידה היברידית"</vt:lpstr>
      <vt:lpstr>תרגיל חשיבה: מבחן חוסן מדיניות "למידה היברידית"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שיטת "מבחן חוסן מדיניות" - Policy Stress Testing </dc:title>
  <dc:creator>Aharon H.</dc:creator>
  <cp:lastModifiedBy>Aharon H.</cp:lastModifiedBy>
  <cp:revision>1</cp:revision>
  <dcterms:created xsi:type="dcterms:W3CDTF">2021-08-02T15:37:08Z</dcterms:created>
  <dcterms:modified xsi:type="dcterms:W3CDTF">2021-08-02T15:37:35Z</dcterms:modified>
</cp:coreProperties>
</file>