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60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3004800" cy="9753600"/>
  <p:notesSz cx="6858000" cy="9144000"/>
  <p:embeddedFontLst>
    <p:embeddedFont>
      <p:font typeface="Arimo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elvetica Neue" panose="020B0604020202020204" charset="0"/>
      <p:regular r:id="rId37"/>
      <p:bold r:id="rId38"/>
      <p:italic r:id="rId39"/>
      <p:boldItalic r:id="rId40"/>
    </p:embeddedFont>
    <p:embeddedFont>
      <p:font typeface="Helvetica Neue Light" panose="020B060402020202020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iTPbZgPFCmF/zXZgDVxjr8BeSv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365D78-7E59-4940-BAB3-948ABBCE622F}">
  <a:tblStyle styleId="{60365D78-7E59-4940-BAB3-948ABBCE622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B3ED541-5B30-46E9-9322-72AB9199D07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01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59f801b3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9" name="Google Shape;209;gb59f801b3c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59f801b3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gb59f801b3c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מתבקשים לכתוב תוך כדי הצפייה, מאפיינים, צרכים, סגנון</a:t>
            </a:r>
            <a:endParaRPr/>
          </a:p>
        </p:txBody>
      </p:sp>
      <p:sp>
        <p:nvSpPr>
          <p:cNvPr id="241" name="Google Shape;2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0ec07ebfa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0ec07ebfad_0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בסיום - מוזמנים לשתף משהו על המשתמש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e8872e58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0e8872e588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ec07ebfa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0ec07ebfad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b59f801b3c_0_1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gb59f801b3c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ec07ebf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0ec07ebfa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b59f801b3c_0_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b59f801b3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f8fdd5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gaf8fdd55b5_1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b59f801b3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gb59f801b3c_0_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b59f801b3c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" name="Google Shape;347;gb59f801b3c_0_3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b59f801b3c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gb59f801b3c_0_3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94a19486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gb94a194862_0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94a19486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gb94a194862_0_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59f801b3c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gb59f801b3c_0_3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94a19486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b94a194862_0_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eade739695eae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g7eade739695eae1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ec07ebfa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ec07ebfad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>
  <p:cSld name="שקופית כותרת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title"/>
          </p:nvPr>
        </p:nvSpPr>
        <p:spPr>
          <a:xfrm>
            <a:off x="975359" y="1596249"/>
            <a:ext cx="11054082" cy="339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Calibri"/>
              <a:buNone/>
              <a:defRPr sz="8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1"/>
          </p:nvPr>
        </p:nvSpPr>
        <p:spPr>
          <a:xfrm>
            <a:off x="1625599" y="5122898"/>
            <a:ext cx="9753601" cy="235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2pPr>
            <a:lvl3pPr marL="1371600" lvl="2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3pPr>
            <a:lvl4pPr marL="1828800" lvl="3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4pPr>
            <a:lvl5pPr marL="2286000" lvl="4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5pPr>
            <a:lvl6pPr marL="2743200" lvl="5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6pPr>
            <a:lvl7pPr marL="3200400" lvl="6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7pPr>
            <a:lvl8pPr marL="3657600" lvl="7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8pPr>
            <a:lvl9pPr marL="4114800" lvl="8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11754850" y="9114114"/>
            <a:ext cx="355871" cy="37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1"/>
          <p:cNvSpPr txBox="1"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1"/>
          <p:cNvSpPr txBox="1"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>
                <a:srgbClr val="888888"/>
              </a:buClr>
              <a:buSzPts val="4551"/>
              <a:buNone/>
              <a:defRPr>
                <a:solidFill>
                  <a:srgbClr val="888888"/>
                </a:solidFill>
              </a:defRPr>
            </a:lvl1pPr>
            <a:lvl2pPr lvl="1" algn="ctr" rtl="1">
              <a:lnSpc>
                <a:spcPct val="100000"/>
              </a:lnSpc>
              <a:spcBef>
                <a:spcPts val="796"/>
              </a:spcBef>
              <a:spcAft>
                <a:spcPts val="0"/>
              </a:spcAft>
              <a:buClr>
                <a:srgbClr val="888888"/>
              </a:buClr>
              <a:buSzPts val="3982"/>
              <a:buNone/>
              <a:defRPr>
                <a:solidFill>
                  <a:srgbClr val="888888"/>
                </a:solidFill>
              </a:defRPr>
            </a:lvl2pPr>
            <a:lvl3pPr lvl="2" algn="ctr" rtl="1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rgbClr val="888888"/>
              </a:buClr>
              <a:buSzPts val="3413"/>
              <a:buNone/>
              <a:defRPr>
                <a:solidFill>
                  <a:srgbClr val="888888"/>
                </a:solidFill>
              </a:defRPr>
            </a:lvl3pPr>
            <a:lvl4pPr lvl="3" algn="ct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888888"/>
              </a:buClr>
              <a:buSzPts val="2844"/>
              <a:buNone/>
              <a:defRPr>
                <a:solidFill>
                  <a:srgbClr val="888888"/>
                </a:solidFill>
              </a:defRPr>
            </a:lvl4pPr>
            <a:lvl5pPr lvl="4" algn="ct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888888"/>
              </a:buClr>
              <a:buSzPts val="2844"/>
              <a:buNone/>
              <a:defRPr>
                <a:solidFill>
                  <a:srgbClr val="888888"/>
                </a:solidFill>
              </a:defRPr>
            </a:lvl5pPr>
            <a:lvl6pPr lvl="5" algn="ct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888888"/>
              </a:buClr>
              <a:buSzPts val="2844"/>
              <a:buNone/>
              <a:defRPr>
                <a:solidFill>
                  <a:srgbClr val="888888"/>
                </a:solidFill>
              </a:defRPr>
            </a:lvl6pPr>
            <a:lvl7pPr lvl="6" algn="ct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888888"/>
              </a:buClr>
              <a:buSzPts val="2844"/>
              <a:buNone/>
              <a:defRPr>
                <a:solidFill>
                  <a:srgbClr val="888888"/>
                </a:solidFill>
              </a:defRPr>
            </a:lvl7pPr>
            <a:lvl8pPr lvl="7" algn="ct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888888"/>
              </a:buClr>
              <a:buSzPts val="2844"/>
              <a:buNone/>
              <a:defRPr>
                <a:solidFill>
                  <a:srgbClr val="888888"/>
                </a:solidFill>
              </a:defRPr>
            </a:lvl8pPr>
            <a:lvl9pPr lvl="8" algn="ct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888888"/>
              </a:buClr>
              <a:buSzPts val="284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71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1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1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0"/>
          <p:cNvSpPr txBox="1"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0"/>
          <p:cNvSpPr txBox="1"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70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0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0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2"/>
          <p:cNvSpPr txBox="1"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89" b="1" cap="none"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2"/>
          <p:cNvSpPr txBox="1"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888888"/>
              </a:buClr>
              <a:buSzPts val="2844"/>
              <a:buNone/>
              <a:defRPr sz="2844">
                <a:solidFill>
                  <a:srgbClr val="888888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888888"/>
              </a:buClr>
              <a:buSzPts val="2560"/>
              <a:buNone/>
              <a:defRPr sz="256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rgbClr val="888888"/>
              </a:buClr>
              <a:buSzPts val="2276"/>
              <a:buNone/>
              <a:defRPr sz="2276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991"/>
              <a:buNone/>
              <a:defRPr sz="1991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991"/>
              <a:buNone/>
              <a:defRPr sz="1991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991"/>
              <a:buNone/>
              <a:defRPr sz="1991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991"/>
              <a:buNone/>
              <a:defRPr sz="1991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991"/>
              <a:buNone/>
              <a:defRPr sz="1991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rgbClr val="888888"/>
              </a:buClr>
              <a:buSzPts val="1991"/>
              <a:buNone/>
              <a:defRPr sz="1991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72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2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2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3"/>
          <p:cNvSpPr txBox="1"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3"/>
          <p:cNvSpPr txBox="1">
            <a:spLocks noGrp="1"/>
          </p:cNvSpPr>
          <p:nvPr>
            <p:ph type="body" idx="1"/>
          </p:nvPr>
        </p:nvSpPr>
        <p:spPr>
          <a:xfrm>
            <a:off x="650240" y="2275841"/>
            <a:ext cx="5743787" cy="643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81457" algn="r" rtl="1">
              <a:lnSpc>
                <a:spcPct val="10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3982"/>
              <a:buChar char="•"/>
              <a:defRPr sz="3982"/>
            </a:lvl1pPr>
            <a:lvl2pPr marL="914400" lvl="1" indent="-445325" algn="r" rtl="1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Char char="–"/>
              <a:defRPr sz="3413"/>
            </a:lvl2pPr>
            <a:lvl3pPr marL="1371600" lvl="2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•"/>
              <a:defRPr sz="2844"/>
            </a:lvl3pPr>
            <a:lvl4pPr marL="1828800" lvl="3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–"/>
              <a:defRPr sz="2560"/>
            </a:lvl4pPr>
            <a:lvl5pPr marL="2286000" lvl="4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»"/>
              <a:defRPr sz="2560"/>
            </a:lvl5pPr>
            <a:lvl6pPr marL="2743200" lvl="5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6pPr>
            <a:lvl7pPr marL="3200400" lvl="6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7pPr>
            <a:lvl8pPr marL="3657600" lvl="7" indent="-391159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8pPr>
            <a:lvl9pPr marL="4114800" lvl="8" indent="-391159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9pPr>
          </a:lstStyle>
          <a:p>
            <a:endParaRPr/>
          </a:p>
        </p:txBody>
      </p:sp>
      <p:sp>
        <p:nvSpPr>
          <p:cNvPr id="81" name="Google Shape;81;p73"/>
          <p:cNvSpPr txBox="1">
            <a:spLocks noGrp="1"/>
          </p:cNvSpPr>
          <p:nvPr>
            <p:ph type="body" idx="2"/>
          </p:nvPr>
        </p:nvSpPr>
        <p:spPr>
          <a:xfrm>
            <a:off x="6610773" y="2275841"/>
            <a:ext cx="5743787" cy="643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81457" algn="r" rtl="1">
              <a:lnSpc>
                <a:spcPct val="10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3982"/>
              <a:buChar char="•"/>
              <a:defRPr sz="3982"/>
            </a:lvl1pPr>
            <a:lvl2pPr marL="914400" lvl="1" indent="-445325" algn="r" rtl="1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Char char="–"/>
              <a:defRPr sz="3413"/>
            </a:lvl2pPr>
            <a:lvl3pPr marL="1371600" lvl="2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•"/>
              <a:defRPr sz="2844"/>
            </a:lvl3pPr>
            <a:lvl4pPr marL="1828800" lvl="3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–"/>
              <a:defRPr sz="2560"/>
            </a:lvl4pPr>
            <a:lvl5pPr marL="2286000" lvl="4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»"/>
              <a:defRPr sz="2560"/>
            </a:lvl5pPr>
            <a:lvl6pPr marL="2743200" lvl="5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6pPr>
            <a:lvl7pPr marL="3200400" lvl="6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7pPr>
            <a:lvl8pPr marL="3657600" lvl="7" indent="-391159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8pPr>
            <a:lvl9pPr marL="4114800" lvl="8" indent="-391159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9pPr>
          </a:lstStyle>
          <a:p>
            <a:endParaRPr/>
          </a:p>
        </p:txBody>
      </p:sp>
      <p:sp>
        <p:nvSpPr>
          <p:cNvPr id="82" name="Google Shape;82;p73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3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3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4"/>
          <p:cNvSpPr txBox="1"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4"/>
          <p:cNvSpPr txBox="1"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None/>
              <a:defRPr sz="3413" b="1"/>
            </a:lvl1pPr>
            <a:lvl2pPr marL="914400" lvl="1" indent="-228600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None/>
              <a:defRPr sz="2844" b="1"/>
            </a:lvl2pPr>
            <a:lvl3pPr marL="1371600" lvl="2" indent="-22860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 b="1"/>
            </a:lvl3pPr>
            <a:lvl4pPr marL="1828800" lvl="3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4pPr>
            <a:lvl5pPr marL="2286000" lvl="4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5pPr>
            <a:lvl6pPr marL="2743200" lvl="5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6pPr>
            <a:lvl7pPr marL="3200400" lvl="6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7pPr>
            <a:lvl8pPr marL="3657600" lvl="7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8pPr>
            <a:lvl9pPr marL="4114800" lvl="8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9pPr>
          </a:lstStyle>
          <a:p>
            <a:endParaRPr/>
          </a:p>
        </p:txBody>
      </p:sp>
      <p:sp>
        <p:nvSpPr>
          <p:cNvPr id="88" name="Google Shape;88;p74"/>
          <p:cNvSpPr txBox="1">
            <a:spLocks noGrp="1"/>
          </p:cNvSpPr>
          <p:nvPr>
            <p:ph type="body" idx="2"/>
          </p:nvPr>
        </p:nvSpPr>
        <p:spPr>
          <a:xfrm>
            <a:off x="650240" y="3093155"/>
            <a:ext cx="5746045" cy="561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45325" algn="r" rtl="1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Char char="•"/>
              <a:defRPr sz="3413"/>
            </a:lvl1pPr>
            <a:lvl2pPr marL="914400" lvl="1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–"/>
              <a:defRPr sz="2844"/>
            </a:lvl2pPr>
            <a:lvl3pPr marL="1371600" lvl="2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3pPr>
            <a:lvl4pPr marL="1828800" lvl="3" indent="-373125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–"/>
              <a:defRPr sz="2276"/>
            </a:lvl4pPr>
            <a:lvl5pPr marL="2286000" lvl="4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»"/>
              <a:defRPr sz="2276"/>
            </a:lvl5pPr>
            <a:lvl6pPr marL="2743200" lvl="5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•"/>
              <a:defRPr sz="2276"/>
            </a:lvl6pPr>
            <a:lvl7pPr marL="3200400" lvl="6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•"/>
              <a:defRPr sz="2276"/>
            </a:lvl7pPr>
            <a:lvl8pPr marL="3657600" lvl="7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•"/>
              <a:defRPr sz="2276"/>
            </a:lvl8pPr>
            <a:lvl9pPr marL="4114800" lvl="8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•"/>
              <a:defRPr sz="2276"/>
            </a:lvl9pPr>
          </a:lstStyle>
          <a:p>
            <a:endParaRPr/>
          </a:p>
        </p:txBody>
      </p:sp>
      <p:sp>
        <p:nvSpPr>
          <p:cNvPr id="89" name="Google Shape;89;p74"/>
          <p:cNvSpPr txBox="1">
            <a:spLocks noGrp="1"/>
          </p:cNvSpPr>
          <p:nvPr>
            <p:ph type="body" idx="3"/>
          </p:nvPr>
        </p:nvSpPr>
        <p:spPr>
          <a:xfrm>
            <a:off x="6606259" y="2183272"/>
            <a:ext cx="5748302" cy="90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None/>
              <a:defRPr sz="3413" b="1"/>
            </a:lvl1pPr>
            <a:lvl2pPr marL="914400" lvl="1" indent="-228600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None/>
              <a:defRPr sz="2844" b="1"/>
            </a:lvl2pPr>
            <a:lvl3pPr marL="1371600" lvl="2" indent="-22860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 b="1"/>
            </a:lvl3pPr>
            <a:lvl4pPr marL="1828800" lvl="3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4pPr>
            <a:lvl5pPr marL="2286000" lvl="4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5pPr>
            <a:lvl6pPr marL="2743200" lvl="5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6pPr>
            <a:lvl7pPr marL="3200400" lvl="6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7pPr>
            <a:lvl8pPr marL="3657600" lvl="7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8pPr>
            <a:lvl9pPr marL="4114800" lvl="8" indent="-228600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None/>
              <a:defRPr sz="2276" b="1"/>
            </a:lvl9pPr>
          </a:lstStyle>
          <a:p>
            <a:endParaRPr/>
          </a:p>
        </p:txBody>
      </p:sp>
      <p:sp>
        <p:nvSpPr>
          <p:cNvPr id="90" name="Google Shape;90;p74"/>
          <p:cNvSpPr txBox="1">
            <a:spLocks noGrp="1"/>
          </p:cNvSpPr>
          <p:nvPr>
            <p:ph type="body" idx="4"/>
          </p:nvPr>
        </p:nvSpPr>
        <p:spPr>
          <a:xfrm>
            <a:off x="6606259" y="3093155"/>
            <a:ext cx="5748302" cy="561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45325" algn="r" rtl="1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Char char="•"/>
              <a:defRPr sz="3413"/>
            </a:lvl1pPr>
            <a:lvl2pPr marL="914400" lvl="1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–"/>
              <a:defRPr sz="2844"/>
            </a:lvl2pPr>
            <a:lvl3pPr marL="1371600" lvl="2" indent="-391160" algn="r" rtl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3pPr>
            <a:lvl4pPr marL="1828800" lvl="3" indent="-373125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–"/>
              <a:defRPr sz="2276"/>
            </a:lvl4pPr>
            <a:lvl5pPr marL="2286000" lvl="4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»"/>
              <a:defRPr sz="2276"/>
            </a:lvl5pPr>
            <a:lvl6pPr marL="2743200" lvl="5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•"/>
              <a:defRPr sz="2276"/>
            </a:lvl6pPr>
            <a:lvl7pPr marL="3200400" lvl="6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•"/>
              <a:defRPr sz="2276"/>
            </a:lvl7pPr>
            <a:lvl8pPr marL="3657600" lvl="7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•"/>
              <a:defRPr sz="2276"/>
            </a:lvl8pPr>
            <a:lvl9pPr marL="4114800" lvl="8" indent="-373126" algn="r" rtl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276"/>
              <a:buChar char="•"/>
              <a:defRPr sz="2276"/>
            </a:lvl9pPr>
          </a:lstStyle>
          <a:p>
            <a:endParaRPr/>
          </a:p>
        </p:txBody>
      </p:sp>
      <p:sp>
        <p:nvSpPr>
          <p:cNvPr id="91" name="Google Shape;91;p74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4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4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5"/>
          <p:cNvSpPr txBox="1"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5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5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5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6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6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6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7"/>
          <p:cNvSpPr txBox="1"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 b="1"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7"/>
          <p:cNvSpPr txBox="1">
            <a:spLocks noGrp="1"/>
          </p:cNvSpPr>
          <p:nvPr>
            <p:ph type="body" idx="1"/>
          </p:nvPr>
        </p:nvSpPr>
        <p:spPr>
          <a:xfrm>
            <a:off x="5084516" y="388339"/>
            <a:ext cx="7270044" cy="8324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17588" algn="r" rtl="1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>
                <a:schemeClr val="dk1"/>
              </a:buClr>
              <a:buSzPts val="4551"/>
              <a:buChar char="•"/>
              <a:defRPr sz="4551"/>
            </a:lvl1pPr>
            <a:lvl2pPr marL="914400" lvl="1" indent="-481457" algn="r" rtl="1">
              <a:lnSpc>
                <a:spcPct val="10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3982"/>
              <a:buChar char="–"/>
              <a:defRPr sz="3982"/>
            </a:lvl2pPr>
            <a:lvl3pPr marL="1371600" lvl="2" indent="-445325" algn="r" rtl="1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Char char="•"/>
              <a:defRPr sz="3413"/>
            </a:lvl3pPr>
            <a:lvl4pPr marL="1828800" lvl="3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–"/>
              <a:defRPr sz="2844"/>
            </a:lvl4pPr>
            <a:lvl5pPr marL="2286000" lvl="4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»"/>
              <a:defRPr sz="2844"/>
            </a:lvl5pPr>
            <a:lvl6pPr marL="2743200" lvl="5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•"/>
              <a:defRPr sz="2844"/>
            </a:lvl6pPr>
            <a:lvl7pPr marL="3200400" lvl="6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•"/>
              <a:defRPr sz="2844"/>
            </a:lvl7pPr>
            <a:lvl8pPr marL="3657600" lvl="7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•"/>
              <a:defRPr sz="2844"/>
            </a:lvl8pPr>
            <a:lvl9pPr marL="4114800" lvl="8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Char char="•"/>
              <a:defRPr sz="2844"/>
            </a:lvl9pPr>
          </a:lstStyle>
          <a:p>
            <a:endParaRPr/>
          </a:p>
        </p:txBody>
      </p:sp>
      <p:sp>
        <p:nvSpPr>
          <p:cNvPr id="106" name="Google Shape;106;p77"/>
          <p:cNvSpPr txBox="1">
            <a:spLocks noGrp="1"/>
          </p:cNvSpPr>
          <p:nvPr>
            <p:ph type="body" idx="2"/>
          </p:nvPr>
        </p:nvSpPr>
        <p:spPr>
          <a:xfrm>
            <a:off x="650241" y="2041032"/>
            <a:ext cx="4278490" cy="667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91"/>
              <a:buNone/>
              <a:defRPr sz="1991"/>
            </a:lvl1pPr>
            <a:lvl2pPr marL="914400" lvl="1" indent="-228600" algn="r" rtl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/>
            </a:lvl2pPr>
            <a:lvl3pPr marL="1371600" lvl="2" indent="-228600" algn="r" rtl="1">
              <a:lnSpc>
                <a:spcPct val="100000"/>
              </a:lnSpc>
              <a:spcBef>
                <a:spcPts val="284"/>
              </a:spcBef>
              <a:spcAft>
                <a:spcPts val="0"/>
              </a:spcAft>
              <a:buClr>
                <a:schemeClr val="dk1"/>
              </a:buClr>
              <a:buSzPts val="1422"/>
              <a:buNone/>
              <a:defRPr sz="1422"/>
            </a:lvl3pPr>
            <a:lvl4pPr marL="1828800" lvl="3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4pPr>
            <a:lvl5pPr marL="2286000" lvl="4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5pPr>
            <a:lvl6pPr marL="2743200" lvl="5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6pPr>
            <a:lvl7pPr marL="3200400" lvl="6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7pPr>
            <a:lvl8pPr marL="3657600" lvl="7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8pPr>
            <a:lvl9pPr marL="4114800" lvl="8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9pPr>
          </a:lstStyle>
          <a:p>
            <a:endParaRPr/>
          </a:p>
        </p:txBody>
      </p:sp>
      <p:sp>
        <p:nvSpPr>
          <p:cNvPr id="107" name="Google Shape;107;p77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7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7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8"/>
          <p:cNvSpPr txBox="1"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 b="1"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>
            <a:spLocks noGrp="1"/>
          </p:cNvSpPr>
          <p:nvPr>
            <p:ph type="pic" idx="2"/>
          </p:nvPr>
        </p:nvSpPr>
        <p:spPr>
          <a:xfrm>
            <a:off x="2549032" y="871502"/>
            <a:ext cx="7802880" cy="585216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78"/>
          <p:cNvSpPr txBox="1">
            <a:spLocks noGrp="1"/>
          </p:cNvSpPr>
          <p:nvPr>
            <p:ph type="body" idx="1"/>
          </p:nvPr>
        </p:nvSpPr>
        <p:spPr>
          <a:xfrm>
            <a:off x="2549032" y="7633547"/>
            <a:ext cx="7802880" cy="1144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1991"/>
              <a:buNone/>
              <a:defRPr sz="1991"/>
            </a:lvl1pPr>
            <a:lvl2pPr marL="914400" lvl="1" indent="-228600" algn="r" rtl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707"/>
              <a:buNone/>
              <a:defRPr sz="1707"/>
            </a:lvl2pPr>
            <a:lvl3pPr marL="1371600" lvl="2" indent="-228600" algn="r" rtl="1">
              <a:lnSpc>
                <a:spcPct val="100000"/>
              </a:lnSpc>
              <a:spcBef>
                <a:spcPts val="284"/>
              </a:spcBef>
              <a:spcAft>
                <a:spcPts val="0"/>
              </a:spcAft>
              <a:buClr>
                <a:schemeClr val="dk1"/>
              </a:buClr>
              <a:buSzPts val="1422"/>
              <a:buNone/>
              <a:defRPr sz="1422"/>
            </a:lvl3pPr>
            <a:lvl4pPr marL="1828800" lvl="3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4pPr>
            <a:lvl5pPr marL="2286000" lvl="4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5pPr>
            <a:lvl6pPr marL="2743200" lvl="5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6pPr>
            <a:lvl7pPr marL="3200400" lvl="6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7pPr>
            <a:lvl8pPr marL="3657600" lvl="7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8pPr>
            <a:lvl9pPr marL="4114800" lvl="8" indent="-228600" algn="r" rtl="1">
              <a:lnSpc>
                <a:spcPct val="100000"/>
              </a:lnSpc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9pPr>
          </a:lstStyle>
          <a:p>
            <a:endParaRPr/>
          </a:p>
        </p:txBody>
      </p:sp>
      <p:sp>
        <p:nvSpPr>
          <p:cNvPr id="114" name="Google Shape;114;p78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8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8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>
  <p:cSld name="שקופית כותרת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1"/>
          <p:cNvSpPr txBox="1">
            <a:spLocks noGrp="1"/>
          </p:cNvSpPr>
          <p:nvPr>
            <p:ph type="title"/>
          </p:nvPr>
        </p:nvSpPr>
        <p:spPr>
          <a:xfrm>
            <a:off x="975359" y="1596249"/>
            <a:ext cx="11054082" cy="339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Calibri"/>
              <a:buNone/>
              <a:defRPr sz="8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body" idx="1"/>
          </p:nvPr>
        </p:nvSpPr>
        <p:spPr>
          <a:xfrm>
            <a:off x="1625599" y="5122898"/>
            <a:ext cx="9753601" cy="235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2pPr>
            <a:lvl3pPr marL="1371600" lvl="2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3pPr>
            <a:lvl4pPr marL="1828800" lvl="3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4pPr>
            <a:lvl5pPr marL="2286000" lvl="4" indent="-228600" algn="ct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alibri"/>
              <a:buNone/>
              <a:defRPr sz="3400" b="0">
                <a:solidFill>
                  <a:srgbClr val="000000"/>
                </a:solidFill>
              </a:defRPr>
            </a:lvl5pPr>
            <a:lvl6pPr marL="2743200" lvl="5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6pPr>
            <a:lvl7pPr marL="3200400" lvl="6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7pPr>
            <a:lvl8pPr marL="3657600" lvl="7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8pPr>
            <a:lvl9pPr marL="4114800" lvl="8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11754850" y="9114114"/>
            <a:ext cx="355871" cy="37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9"/>
          <p:cNvSpPr txBox="1"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9"/>
          <p:cNvSpPr txBox="1">
            <a:spLocks noGrp="1"/>
          </p:cNvSpPr>
          <p:nvPr>
            <p:ph type="body" idx="1"/>
          </p:nvPr>
        </p:nvSpPr>
        <p:spPr>
          <a:xfrm rot="5400000">
            <a:off x="3283938" y="-357856"/>
            <a:ext cx="6436925" cy="1170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79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9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9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0"/>
          <p:cNvSpPr txBox="1">
            <a:spLocks noGrp="1"/>
          </p:cNvSpPr>
          <p:nvPr>
            <p:ph type="title"/>
          </p:nvPr>
        </p:nvSpPr>
        <p:spPr>
          <a:xfrm rot="5400000">
            <a:off x="6730436" y="3088642"/>
            <a:ext cx="8322169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80"/>
          <p:cNvSpPr txBox="1">
            <a:spLocks noGrp="1"/>
          </p:cNvSpPr>
          <p:nvPr>
            <p:ph type="body" idx="1"/>
          </p:nvPr>
        </p:nvSpPr>
        <p:spPr>
          <a:xfrm rot="5400000">
            <a:off x="769902" y="270935"/>
            <a:ext cx="8322169" cy="856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80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0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0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2"/>
          <p:cNvSpPr txBox="1">
            <a:spLocks noGrp="1"/>
          </p:cNvSpPr>
          <p:nvPr>
            <p:ph type="body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6pPr>
            <a:lvl7pPr marL="3200400" lvl="6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7pPr>
            <a:lvl8pPr marL="3657600" lvl="7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8pPr>
            <a:lvl9pPr marL="4114800" lvl="8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3"/>
          <p:cNvSpPr>
            <a:spLocks noGrp="1"/>
          </p:cNvSpPr>
          <p:nvPr>
            <p:ph type="pic" idx="2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43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body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6pPr>
            <a:lvl7pPr marL="3200400" lvl="6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7pPr>
            <a:lvl8pPr marL="3657600" lvl="7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8pPr>
            <a:lvl9pPr marL="4114800" lvl="8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5"/>
          <p:cNvSpPr>
            <a:spLocks noGrp="1"/>
          </p:cNvSpPr>
          <p:nvPr>
            <p:ph type="pic" idx="2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5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5"/>
          <p:cNvSpPr txBox="1">
            <a:spLocks noGrp="1"/>
          </p:cNvSpPr>
          <p:nvPr>
            <p:ph type="body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6pPr>
            <a:lvl7pPr marL="3200400" lvl="6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7pPr>
            <a:lvl8pPr marL="3657600" lvl="7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8pPr>
            <a:lvl9pPr marL="4114800" lvl="8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5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7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1pPr>
            <a:lvl2pPr marL="914400" lvl="1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2pPr>
            <a:lvl3pPr marL="1371600" lvl="2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3pPr>
            <a:lvl4pPr marL="1828800" lvl="3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4pPr>
            <a:lvl5pPr marL="2286000" lvl="4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5pPr>
            <a:lvl6pPr marL="2743200" lvl="5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6pPr>
            <a:lvl7pPr marL="3200400" lvl="6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7pPr>
            <a:lvl8pPr marL="3657600" lvl="7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8pPr>
            <a:lvl9pPr marL="4114800" lvl="8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7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8"/>
          <p:cNvSpPr>
            <a:spLocks noGrp="1"/>
          </p:cNvSpPr>
          <p:nvPr>
            <p:ph type="pic" idx="2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48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48641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8641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8641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48641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48641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6pPr>
            <a:lvl7pPr marL="3200400" lvl="6" indent="-394335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7pPr>
            <a:lvl8pPr marL="3657600" lvl="7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8pPr>
            <a:lvl9pPr marL="4114800" lvl="8" indent="-394334" algn="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0"/>
          <p:cNvSpPr>
            <a:spLocks noGrp="1"/>
          </p:cNvSpPr>
          <p:nvPr>
            <p:ph type="pic" idx="2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50"/>
          <p:cNvSpPr>
            <a:spLocks noGrp="1"/>
          </p:cNvSpPr>
          <p:nvPr>
            <p:ph type="pic" idx="3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50"/>
          <p:cNvSpPr>
            <a:spLocks noGrp="1"/>
          </p:cNvSpPr>
          <p:nvPr>
            <p:ph type="pic" idx="4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50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2"/>
          <p:cNvSpPr>
            <a:spLocks noGrp="1"/>
          </p:cNvSpPr>
          <p:nvPr>
            <p:ph type="pic" idx="2"/>
          </p:nvPr>
        </p:nvSpPr>
        <p:spPr>
          <a:xfrm>
            <a:off x="-949853" y="0"/>
            <a:ext cx="14904506" cy="99441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52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39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9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24522" algn="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B51A00"/>
              </a:buClr>
              <a:buSzPts val="6235"/>
              <a:buFont typeface="Calibri"/>
              <a:buChar char="•"/>
              <a:defRPr sz="4300" b="1" i="0" u="none" strike="noStrike" cap="none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9"/>
          <p:cNvSpPr txBox="1"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2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2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2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2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2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2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2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2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2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69"/>
          <p:cNvSpPr txBox="1"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17588" algn="r" rtl="1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>
                <a:schemeClr val="dk1"/>
              </a:buClr>
              <a:buSzPts val="4551"/>
              <a:buFont typeface="Arial"/>
              <a:buChar char="•"/>
              <a:defRPr sz="45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81457" algn="r" rtl="1">
              <a:lnSpc>
                <a:spcPct val="100000"/>
              </a:lnSpc>
              <a:spcBef>
                <a:spcPts val="796"/>
              </a:spcBef>
              <a:spcAft>
                <a:spcPts val="0"/>
              </a:spcAft>
              <a:buClr>
                <a:schemeClr val="dk1"/>
              </a:buClr>
              <a:buSzPts val="3982"/>
              <a:buFont typeface="Arial"/>
              <a:buChar char="–"/>
              <a:defRPr sz="39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5325" algn="r" rtl="1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chemeClr val="dk1"/>
              </a:buClr>
              <a:buSzPts val="3413"/>
              <a:buFont typeface="Arial"/>
              <a:buChar char="•"/>
              <a:defRPr sz="34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Font typeface="Arial"/>
              <a:buChar char="–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Font typeface="Arial"/>
              <a:buChar char="»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9194" algn="r" rtl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844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69"/>
          <p:cNvSpPr txBox="1">
            <a:spLocks noGrp="1"/>
          </p:cNvSpPr>
          <p:nvPr>
            <p:ph type="dt" idx="10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9"/>
          <p:cNvSpPr txBox="1">
            <a:spLocks noGrp="1"/>
          </p:cNvSpPr>
          <p:nvPr>
            <p:ph type="ft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9"/>
          <p:cNvSpPr txBox="1">
            <a:spLocks noGrp="1"/>
          </p:cNvSpPr>
          <p:nvPr>
            <p:ph type="sldNum" idx="1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707"/>
              <a:buFont typeface="Arial"/>
              <a:buNone/>
              <a:defRPr sz="1707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OukzkmuAeM&amp;t=20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KJM7Nj1DCwk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he.padlet.com/soly269269/lr4cmqo13o2l8rz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op.education/pam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"/>
          <p:cNvPicPr preferRelativeResize="0"/>
          <p:nvPr/>
        </p:nvPicPr>
        <p:blipFill rotWithShape="1">
          <a:blip r:embed="rId3">
            <a:alphaModFix/>
          </a:blip>
          <a:srcRect r="10865"/>
          <a:stretch/>
        </p:blipFill>
        <p:spPr>
          <a:xfrm>
            <a:off x="-35400" y="76200"/>
            <a:ext cx="1304020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"/>
          <p:cNvSpPr txBox="1"/>
          <p:nvPr/>
        </p:nvSpPr>
        <p:spPr>
          <a:xfrm>
            <a:off x="590877" y="86349"/>
            <a:ext cx="6976500" cy="1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75" tIns="64975" rIns="64975" bIns="64975" anchor="ctr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100"/>
              <a:buFont typeface="Tahoma"/>
              <a:buNone/>
            </a:pPr>
            <a:r>
              <a:rPr lang="en-US" sz="8100" b="1" i="0" u="none" strike="noStrike" cap="none">
                <a:solidFill>
                  <a:srgbClr val="C27BA0"/>
                </a:solidFill>
                <a:latin typeface="Arimo"/>
                <a:ea typeface="Arimo"/>
                <a:cs typeface="Arimo"/>
                <a:sym typeface="Arimo"/>
              </a:rPr>
              <a:t>מנהרת הרוח</a:t>
            </a:r>
            <a:endParaRPr sz="1400" b="0" i="0" u="none" strike="noStrike" cap="none">
              <a:solidFill>
                <a:srgbClr val="C27BA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5" name="Google Shape;135;p1"/>
          <p:cNvSpPr txBox="1"/>
          <p:nvPr/>
        </p:nvSpPr>
        <p:spPr>
          <a:xfrm>
            <a:off x="1028875" y="1215900"/>
            <a:ext cx="61413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75" tIns="64975" rIns="64975" bIns="64975" anchor="ctr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ECD"/>
              </a:buClr>
              <a:buSzPts val="4400"/>
              <a:buFont typeface="Tahoma"/>
              <a:buNone/>
            </a:pPr>
            <a:r>
              <a:rPr lang="en-US" sz="5400" b="0" i="0" u="none" strike="noStrike" cap="non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הכירו את המשתמש</a:t>
            </a:r>
            <a:endParaRPr sz="2400" b="0" i="0" u="none" strike="noStrike" cap="non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36" name="Google Shape;136;p1" descr="B8DB0C15-FF07-4BED-B92A-BE3065CEF943-L0-0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56687" y="449375"/>
            <a:ext cx="709138" cy="87681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 txBox="1"/>
          <p:nvPr/>
        </p:nvSpPr>
        <p:spPr>
          <a:xfrm>
            <a:off x="9732425" y="472138"/>
            <a:ext cx="2070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אגף מו״פ ניסויים ויוזמות</a:t>
            </a:r>
            <a:b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המינהל הפדגוגי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"/>
          <p:cNvSpPr txBox="1"/>
          <p:nvPr/>
        </p:nvSpPr>
        <p:spPr>
          <a:xfrm rot="-5400000">
            <a:off x="-810650" y="1328375"/>
            <a:ext cx="3000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51C75"/>
                </a:solidFill>
                <a:highlight>
                  <a:srgbClr val="FFF2CC"/>
                </a:highlight>
                <a:latin typeface="Arimo"/>
                <a:ea typeface="Arimo"/>
                <a:cs typeface="Arimo"/>
                <a:sym typeface="Arimo"/>
              </a:rPr>
              <a:t>מפגש שני</a:t>
            </a:r>
            <a:endParaRPr sz="1400" b="1" i="0" u="none" strike="noStrike" cap="none">
              <a:solidFill>
                <a:srgbClr val="351C75"/>
              </a:solidFill>
              <a:highlight>
                <a:srgbClr val="FFF2CC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9" name="Google Shape;139;p1"/>
          <p:cNvSpPr txBox="1"/>
          <p:nvPr/>
        </p:nvSpPr>
        <p:spPr>
          <a:xfrm rot="-5400000">
            <a:off x="11529325" y="8260975"/>
            <a:ext cx="235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credit: edi libedinsky via unsplash</a:t>
            </a:r>
            <a:endParaRPr sz="1200" b="0" i="0" u="none" strike="noStrike" cap="none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32419" y="1460950"/>
            <a:ext cx="2939304" cy="137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b59f801b3c_0_1"/>
          <p:cNvPicPr preferRelativeResize="0"/>
          <p:nvPr/>
        </p:nvPicPr>
        <p:blipFill rotWithShape="1">
          <a:blip r:embed="rId3">
            <a:alphaModFix/>
          </a:blip>
          <a:srcRect r="23165"/>
          <a:stretch/>
        </p:blipFill>
        <p:spPr>
          <a:xfrm>
            <a:off x="-55175" y="0"/>
            <a:ext cx="13115150" cy="97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b59f801b3c_0_1"/>
          <p:cNvSpPr txBox="1"/>
          <p:nvPr/>
        </p:nvSpPr>
        <p:spPr>
          <a:xfrm rot="-5400000">
            <a:off x="11321400" y="7940877"/>
            <a:ext cx="29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credit: scott webb via  unsplash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b59f801b3c_0_1"/>
          <p:cNvSpPr txBox="1"/>
          <p:nvPr/>
        </p:nvSpPr>
        <p:spPr>
          <a:xfrm>
            <a:off x="7848600" y="6785600"/>
            <a:ext cx="4324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משתמש  </a:t>
            </a:r>
            <a:r>
              <a:rPr lang="en-US" sz="5000" b="1" i="0" u="none" strike="noStrike" cap="none">
                <a:solidFill>
                  <a:srgbClr val="B45F06"/>
                </a:solidFill>
                <a:highlight>
                  <a:srgbClr val="C9DAF8"/>
                </a:highlight>
                <a:latin typeface="Arimo"/>
                <a:ea typeface="Arimo"/>
                <a:cs typeface="Arimo"/>
                <a:sym typeface="Arimo"/>
              </a:rPr>
              <a:t>משני</a:t>
            </a:r>
            <a:endParaRPr sz="5000" b="1" i="0" u="none" strike="noStrike" cap="none">
              <a:solidFill>
                <a:srgbClr val="B45F06"/>
              </a:solidFill>
              <a:highlight>
                <a:srgbClr val="C9DAF8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4" name="Google Shape;214;gb59f801b3c_0_1"/>
          <p:cNvSpPr txBox="1"/>
          <p:nvPr/>
        </p:nvSpPr>
        <p:spPr>
          <a:xfrm>
            <a:off x="7848600" y="5694225"/>
            <a:ext cx="4324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משתמש  </a:t>
            </a:r>
            <a:r>
              <a:rPr lang="en-US" sz="5000" b="1" i="0" u="none" strike="noStrike" cap="none">
                <a:solidFill>
                  <a:srgbClr val="B51A00"/>
                </a:solidFill>
                <a:highlight>
                  <a:srgbClr val="C9DAF8"/>
                </a:highlight>
                <a:latin typeface="Arimo"/>
                <a:ea typeface="Arimo"/>
                <a:cs typeface="Arimo"/>
                <a:sym typeface="Arimo"/>
              </a:rPr>
              <a:t>ליבה</a:t>
            </a:r>
            <a:endParaRPr sz="5000" b="1" i="0" u="none" strike="noStrike" cap="none">
              <a:solidFill>
                <a:srgbClr val="B51A00"/>
              </a:solidFill>
              <a:highlight>
                <a:srgbClr val="C9DAF8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5" name="Google Shape;215;gb59f801b3c_0_1"/>
          <p:cNvSpPr txBox="1"/>
          <p:nvPr/>
        </p:nvSpPr>
        <p:spPr>
          <a:xfrm>
            <a:off x="7347750" y="7876975"/>
            <a:ext cx="5181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בעלי עניין  </a:t>
            </a:r>
            <a:r>
              <a:rPr lang="en-US" sz="5000" b="1" i="0" u="none" strike="noStrike" cap="none">
                <a:solidFill>
                  <a:srgbClr val="134F5C"/>
                </a:solidFill>
                <a:highlight>
                  <a:srgbClr val="C9DAF8"/>
                </a:highlight>
                <a:latin typeface="Arimo"/>
                <a:ea typeface="Arimo"/>
                <a:cs typeface="Arimo"/>
                <a:sym typeface="Arimo"/>
              </a:rPr>
              <a:t>נוספים</a:t>
            </a:r>
            <a:endParaRPr sz="5000" b="1" i="0" u="none" strike="noStrike" cap="none">
              <a:solidFill>
                <a:srgbClr val="134F5C"/>
              </a:solidFill>
              <a:highlight>
                <a:srgbClr val="C9DAF8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16" name="Google Shape;216;gb59f801b3c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6150" y="751577"/>
            <a:ext cx="6355927" cy="494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b59f801b3c_0_13"/>
          <p:cNvPicPr preferRelativeResize="0"/>
          <p:nvPr/>
        </p:nvPicPr>
        <p:blipFill rotWithShape="1">
          <a:blip r:embed="rId3">
            <a:alphaModFix/>
          </a:blip>
          <a:srcRect r="23165"/>
          <a:stretch/>
        </p:blipFill>
        <p:spPr>
          <a:xfrm>
            <a:off x="-55175" y="0"/>
            <a:ext cx="13115150" cy="97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b59f801b3c_0_13"/>
          <p:cNvSpPr txBox="1"/>
          <p:nvPr/>
        </p:nvSpPr>
        <p:spPr>
          <a:xfrm rot="-5400000">
            <a:off x="11321400" y="7940877"/>
            <a:ext cx="29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credit: scott webb via  unsplash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b59f801b3c_0_13"/>
          <p:cNvSpPr txBox="1"/>
          <p:nvPr/>
        </p:nvSpPr>
        <p:spPr>
          <a:xfrm>
            <a:off x="7658100" y="1500075"/>
            <a:ext cx="4781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highlight>
                  <a:srgbClr val="6D9EEB"/>
                </a:highlight>
                <a:latin typeface="Arimo"/>
                <a:ea typeface="Arimo"/>
                <a:cs typeface="Arimo"/>
                <a:sym typeface="Arimo"/>
              </a:rPr>
              <a:t>פרופיל משתמש</a:t>
            </a:r>
            <a:endParaRPr sz="5000" b="1" i="0" u="none" strike="noStrike" cap="none">
              <a:solidFill>
                <a:srgbClr val="B45F06"/>
              </a:solidFill>
              <a:highlight>
                <a:srgbClr val="6D9EEB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4" name="Google Shape;224;gb59f801b3c_0_13"/>
          <p:cNvSpPr txBox="1"/>
          <p:nvPr/>
        </p:nvSpPr>
        <p:spPr>
          <a:xfrm>
            <a:off x="1956300" y="68100"/>
            <a:ext cx="9564900" cy="1185300"/>
          </a:xfrm>
          <a:prstGeom prst="rect">
            <a:avLst/>
          </a:prstGeom>
          <a:noFill/>
          <a:ln>
            <a:noFill/>
          </a:ln>
          <a:effectLst>
            <a:outerShdw blurRad="57150" dist="47625" dir="1836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500" b="1" i="0" u="none" strike="noStrike" cap="none">
                <a:solidFill>
                  <a:srgbClr val="FFE599"/>
                </a:solidFill>
                <a:latin typeface="Arimo"/>
                <a:ea typeface="Arimo"/>
                <a:cs typeface="Arimo"/>
                <a:sym typeface="Arimo"/>
              </a:rPr>
              <a:t>דרכים לאיפיון המשתמש</a:t>
            </a:r>
            <a:endParaRPr sz="6500" b="1" i="0" u="none" strike="noStrike" cap="none">
              <a:solidFill>
                <a:srgbClr val="FFE59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5" name="Google Shape;225;gb59f801b3c_0_13"/>
          <p:cNvSpPr txBox="1"/>
          <p:nvPr/>
        </p:nvSpPr>
        <p:spPr>
          <a:xfrm>
            <a:off x="6210300" y="4418138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chemeClr val="dk1"/>
                </a:solidFill>
                <a:highlight>
                  <a:srgbClr val="F9CB9C"/>
                </a:highlight>
                <a:latin typeface="Arimo"/>
                <a:ea typeface="Arimo"/>
                <a:cs typeface="Arimo"/>
                <a:sym typeface="Arimo"/>
              </a:rPr>
              <a:t>תצפית</a:t>
            </a:r>
            <a:endParaRPr sz="1400" b="0" i="0" u="none" strike="noStrike" cap="none">
              <a:solidFill>
                <a:srgbClr val="000000"/>
              </a:solidFill>
              <a:highlight>
                <a:srgbClr val="F9CB9C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b59f801b3c_0_13"/>
          <p:cNvSpPr txBox="1"/>
          <p:nvPr/>
        </p:nvSpPr>
        <p:spPr>
          <a:xfrm>
            <a:off x="-171450" y="8357100"/>
            <a:ext cx="5981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chemeClr val="dk1"/>
                </a:solidFill>
                <a:highlight>
                  <a:srgbClr val="8E7CC3"/>
                </a:highlight>
                <a:latin typeface="Arimo"/>
                <a:ea typeface="Arimo"/>
                <a:cs typeface="Arimo"/>
                <a:sym typeface="Arimo"/>
              </a:rPr>
              <a:t>יום בחיי המשתמש</a:t>
            </a:r>
            <a:endParaRPr sz="1400" b="0" i="0" u="none" strike="noStrike" cap="none">
              <a:solidFill>
                <a:srgbClr val="000000"/>
              </a:solidFill>
              <a:highlight>
                <a:srgbClr val="8E7CC3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b59f801b3c_0_13"/>
          <p:cNvSpPr txBox="1"/>
          <p:nvPr/>
        </p:nvSpPr>
        <p:spPr>
          <a:xfrm>
            <a:off x="3352800" y="7010400"/>
            <a:ext cx="3762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chemeClr val="dk1"/>
                </a:solidFill>
                <a:highlight>
                  <a:srgbClr val="A64D79"/>
                </a:highlight>
                <a:latin typeface="Arimo"/>
                <a:ea typeface="Arimo"/>
                <a:cs typeface="Arimo"/>
                <a:sym typeface="Arimo"/>
              </a:rPr>
              <a:t>סקר / שאלון</a:t>
            </a:r>
            <a:endParaRPr sz="1400" b="0" i="0" u="none" strike="noStrike" cap="none">
              <a:solidFill>
                <a:srgbClr val="000000"/>
              </a:solidFill>
              <a:highlight>
                <a:srgbClr val="A64D79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b59f801b3c_0_13"/>
          <p:cNvSpPr txBox="1"/>
          <p:nvPr/>
        </p:nvSpPr>
        <p:spPr>
          <a:xfrm>
            <a:off x="5238750" y="564540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chemeClr val="dk1"/>
                </a:solidFill>
                <a:highlight>
                  <a:srgbClr val="DD7E6B"/>
                </a:highlight>
                <a:latin typeface="Arimo"/>
                <a:ea typeface="Arimo"/>
                <a:cs typeface="Arimo"/>
                <a:sym typeface="Arimo"/>
              </a:rPr>
              <a:t>ראיון עומק</a:t>
            </a:r>
            <a:endParaRPr sz="1400" b="0" i="0" u="none" strike="noStrike" cap="none">
              <a:solidFill>
                <a:srgbClr val="000000"/>
              </a:solidFill>
              <a:highlight>
                <a:srgbClr val="DD7E6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b59f801b3c_0_13"/>
          <p:cNvSpPr txBox="1"/>
          <p:nvPr/>
        </p:nvSpPr>
        <p:spPr>
          <a:xfrm>
            <a:off x="6962400" y="2933700"/>
            <a:ext cx="4009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chemeClr val="dk1"/>
                </a:solidFill>
                <a:highlight>
                  <a:srgbClr val="76A5AF"/>
                </a:highlight>
                <a:latin typeface="Arimo"/>
                <a:ea typeface="Arimo"/>
                <a:cs typeface="Arimo"/>
                <a:sym typeface="Arimo"/>
              </a:rPr>
              <a:t>מפת אמפתיה</a:t>
            </a:r>
            <a:endParaRPr sz="1400" b="0" i="0" u="none" strike="noStrike" cap="none">
              <a:solidFill>
                <a:srgbClr val="000000"/>
              </a:solidFill>
              <a:highlight>
                <a:srgbClr val="76A5A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1600" y="-133350"/>
            <a:ext cx="13182602" cy="988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8"/>
          <p:cNvSpPr txBox="1">
            <a:spLocks noGrp="1"/>
          </p:cNvSpPr>
          <p:nvPr>
            <p:ph type="title"/>
          </p:nvPr>
        </p:nvSpPr>
        <p:spPr>
          <a:xfrm>
            <a:off x="285750" y="7899000"/>
            <a:ext cx="5621100" cy="1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Calibri"/>
              <a:buNone/>
            </a:pPr>
            <a:r>
              <a:rPr lang="en-US" sz="9800">
                <a:solidFill>
                  <a:srgbClr val="4C1130"/>
                </a:solidFill>
                <a:latin typeface="Arimo"/>
                <a:ea typeface="Arimo"/>
                <a:cs typeface="Arimo"/>
                <a:sym typeface="Arimo"/>
              </a:rPr>
              <a:t>במשתמש </a:t>
            </a:r>
            <a:endParaRPr sz="9300">
              <a:solidFill>
                <a:srgbClr val="4C113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 rot="-5400000">
            <a:off x="-2494650" y="4141500"/>
            <a:ext cx="6871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en-US" sz="5800" b="1" i="0" u="none" strike="noStrike" cap="none">
                <a:solidFill>
                  <a:srgbClr val="F1C232"/>
                </a:solidFill>
                <a:highlight>
                  <a:srgbClr val="4C1130"/>
                </a:highlight>
                <a:latin typeface="Arimo"/>
                <a:ea typeface="Arimo"/>
                <a:cs typeface="Arimo"/>
                <a:sym typeface="Arimo"/>
              </a:rPr>
              <a:t>שני כלים להתבוננות</a:t>
            </a:r>
            <a:endParaRPr sz="100" b="1" i="0" u="none" strike="noStrike" cap="none">
              <a:solidFill>
                <a:srgbClr val="F1C232"/>
              </a:solidFill>
              <a:highlight>
                <a:srgbClr val="4C113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 rot="-5400000">
            <a:off x="11245200" y="7978977"/>
            <a:ext cx="29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credit: james bold via  unsplash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0" y="0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https://www.canva.com/design/DAEUvA_ij_c/1OVcSJwkMaO4ZGyFQs3u6g/view?utm_content=DAEUvA_ij_c&amp;utm_campaign=designshare&amp;utm_medium=link&amp;utm_source=sharebutton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9"/>
          <p:cNvPicPr preferRelativeResize="0"/>
          <p:nvPr/>
        </p:nvPicPr>
        <p:blipFill rotWithShape="1">
          <a:blip r:embed="rId3">
            <a:alphaModFix amt="19000"/>
          </a:blip>
          <a:srcRect t="14162" r="23838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813550" y="293800"/>
            <a:ext cx="4301400" cy="16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</a:pPr>
            <a:r>
              <a:rPr lang="en-US" sz="6000">
                <a:highlight>
                  <a:srgbClr val="FF9900"/>
                </a:highlight>
                <a:latin typeface="Arimo"/>
                <a:ea typeface="Arimo"/>
                <a:cs typeface="Arimo"/>
                <a:sym typeface="Arimo"/>
              </a:rPr>
              <a:t>מי הם ילדי</a:t>
            </a:r>
            <a:endParaRPr sz="6000">
              <a:highlight>
                <a:srgbClr val="FF9900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45" name="Google Shape;245;p19"/>
          <p:cNvSpPr txBox="1"/>
          <p:nvPr/>
        </p:nvSpPr>
        <p:spPr>
          <a:xfrm rot="-5400000">
            <a:off x="-1580050" y="2808900"/>
            <a:ext cx="5690100" cy="15699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FF9900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דור ה-Z?</a:t>
            </a:r>
            <a:endParaRPr sz="10000" b="1" i="0" u="none" strike="noStrike" cap="non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9"/>
          <p:cNvSpPr txBox="1"/>
          <p:nvPr/>
        </p:nvSpPr>
        <p:spPr>
          <a:xfrm>
            <a:off x="4286250" y="2971800"/>
            <a:ext cx="7868400" cy="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2326100" y="1619250"/>
            <a:ext cx="3236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ילידי 2005-2012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"/>
          <p:cNvSpPr txBox="1"/>
          <p:nvPr/>
        </p:nvSpPr>
        <p:spPr>
          <a:xfrm>
            <a:off x="9467925" y="623575"/>
            <a:ext cx="2884200" cy="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2FF"/>
                </a:solidFill>
                <a:latin typeface="Arimo"/>
                <a:ea typeface="Arimo"/>
                <a:cs typeface="Arimo"/>
                <a:sym typeface="Arimo"/>
              </a:rPr>
              <a:t>רוני בר זית</a:t>
            </a:r>
            <a:endParaRPr sz="20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1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53" name="Google Shape;253;p20"/>
          <p:cNvSpPr txBox="1"/>
          <p:nvPr/>
        </p:nvSpPr>
        <p:spPr>
          <a:xfrm>
            <a:off x="1660775" y="2291675"/>
            <a:ext cx="7616700" cy="6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00A2FF"/>
                </a:solidFill>
                <a:latin typeface="Arimo"/>
                <a:ea typeface="Arimo"/>
                <a:cs typeface="Arimo"/>
                <a:sym typeface="Arimo"/>
              </a:rPr>
              <a:t>מידע כללי</a:t>
            </a:r>
            <a:endParaRPr sz="26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גיל וכיתה: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בת 11, כיתה ה' רגילה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מיקום ביה"ס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בי"ס קטן, בשכונה ממוצעת בעיר גדולה, בכיתה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משפחה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הורים ועוד 2 אחים קטנים ממנה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מצב סוציואקונומי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2 הורים עובדים בהייטק ובמכירות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00A2FF"/>
                </a:solidFill>
                <a:latin typeface="Arimo"/>
                <a:ea typeface="Arimo"/>
                <a:cs typeface="Arimo"/>
                <a:sym typeface="Arimo"/>
              </a:rPr>
              <a:t>פרטים התנהגותיים</a:t>
            </a:r>
            <a:endParaRPr sz="26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תחומי עניין: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ריקוד, אינסטגרם</a:t>
            </a:r>
            <a:endParaRPr sz="18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מדיה: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מוסיקה ביוטיוב, יוטיוברים לנוער. צריכה - בסלולרי, 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פנאי: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לדבר עם חברות בווטסאפ, פגישה עם חברות במגרש, חוג היפהופ במתנ"ס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צרכים: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למצוא מוטיבציה ללמידה, זמן לעצמה, אמון ביכולותיה.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מטרות: לשמח את ההורים, שהחברות שלה יישארו "שלה", 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המשימה המרכזית: להיתפס כ"מגניבה", להרגיש טוב בקבוצת הגיל. 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כאבים: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המון אחריות לתפיסתה, בבית. קשיים בלמידה – הערכה עצמית נמוכה.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השפעות: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החברות הקרובות, הורים, המורה למחול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כתלמידה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נכנסת לשיעורים בזום, אבל חלק גדול מן הזמן עסוקה בבירור אישי – איפה החברות שלה ואיך עושים "כייף" איתן.</a:t>
            </a:r>
            <a:endParaRPr sz="1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לא מצליחה להבין הכול בזום, מקשה עליה גם במשימות האסינכרוניות. מתסכל אותה. מרגיז אותה.</a:t>
            </a:r>
            <a:endParaRPr sz="18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54" name="Google Shape;254;p20"/>
          <p:cNvSpPr/>
          <p:nvPr/>
        </p:nvSpPr>
        <p:spPr>
          <a:xfrm>
            <a:off x="624100" y="388300"/>
            <a:ext cx="3262200" cy="12003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1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פרופיל</a:t>
            </a:r>
            <a:r>
              <a:rPr lang="en-US" sz="8000" b="1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sz="80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55" name="Google Shape;25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846837" y="2648074"/>
            <a:ext cx="2623025" cy="31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 txBox="1"/>
          <p:nvPr/>
        </p:nvSpPr>
        <p:spPr>
          <a:xfrm rot="-5400000">
            <a:off x="-755150" y="2635625"/>
            <a:ext cx="34557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lang="en-US" sz="63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משתמש</a:t>
            </a:r>
            <a:endParaRPr sz="6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9353700" y="5992775"/>
            <a:ext cx="338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1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"להיות אחת מהחבר'ה"</a:t>
            </a:r>
            <a:endParaRPr sz="2200" b="1" i="1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258" name="Google Shape;258;p20"/>
          <p:cNvCxnSpPr/>
          <p:nvPr/>
        </p:nvCxnSpPr>
        <p:spPr>
          <a:xfrm rot="10800000">
            <a:off x="4590900" y="1219200"/>
            <a:ext cx="7677300" cy="3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9" name="Google Shape;259;p20"/>
          <p:cNvSpPr txBox="1"/>
          <p:nvPr/>
        </p:nvSpPr>
        <p:spPr>
          <a:xfrm>
            <a:off x="9239250" y="1314450"/>
            <a:ext cx="31053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תלמידת כיתה ה' </a:t>
            </a:r>
            <a:endParaRPr sz="2200" b="1" i="0" u="none" strike="noStrike" cap="none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בבית ספר ציבורי</a:t>
            </a:r>
            <a:endParaRPr sz="16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p20"/>
          <p:cNvCxnSpPr/>
          <p:nvPr/>
        </p:nvCxnSpPr>
        <p:spPr>
          <a:xfrm>
            <a:off x="819150" y="5200475"/>
            <a:ext cx="300" cy="39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10ec07ebfad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3004798" cy="97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10ec07ebfad_0_10"/>
          <p:cNvSpPr txBox="1">
            <a:spLocks noGrp="1"/>
          </p:cNvSpPr>
          <p:nvPr>
            <p:ph type="title"/>
          </p:nvPr>
        </p:nvSpPr>
        <p:spPr>
          <a:xfrm>
            <a:off x="2566400" y="1375175"/>
            <a:ext cx="7872000" cy="865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5000" tIns="65000" rIns="65000" bIns="650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7160" b="1">
                <a:solidFill>
                  <a:schemeClr val="lt1"/>
                </a:solidFill>
              </a:rPr>
              <a:t>עכשיו תורכם</a:t>
            </a:r>
            <a:endParaRPr sz="7160" b="1">
              <a:solidFill>
                <a:schemeClr val="lt1"/>
              </a:solidFill>
            </a:endParaRPr>
          </a:p>
        </p:txBody>
      </p:sp>
      <p:pic>
        <p:nvPicPr>
          <p:cNvPr id="267" name="Google Shape;267;g10ec07ebfad_0_10"/>
          <p:cNvPicPr preferRelativeResize="0"/>
          <p:nvPr/>
        </p:nvPicPr>
        <p:blipFill rotWithShape="1">
          <a:blip r:embed="rId4">
            <a:alphaModFix/>
          </a:blip>
          <a:srcRect l="33682" t="23932" r="33802" b="20373"/>
          <a:stretch/>
        </p:blipFill>
        <p:spPr>
          <a:xfrm>
            <a:off x="1502526" y="2597600"/>
            <a:ext cx="9302523" cy="6722775"/>
          </a:xfrm>
          <a:prstGeom prst="rect">
            <a:avLst/>
          </a:prstGeom>
          <a:noFill/>
          <a:ln>
            <a:noFill/>
          </a:ln>
          <a:effectLst>
            <a:outerShdw blurRad="171450" dist="95250" dir="14700000" algn="bl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10e8872e588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3004798" cy="96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0e8872e588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900" y="2910825"/>
            <a:ext cx="3927450" cy="51374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4" name="Google Shape;274;g10e8872e588_0_5"/>
          <p:cNvSpPr txBox="1"/>
          <p:nvPr/>
        </p:nvSpPr>
        <p:spPr>
          <a:xfrm>
            <a:off x="1705375" y="2433200"/>
            <a:ext cx="8630100" cy="3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highlight>
                  <a:srgbClr val="ED650A"/>
                </a:highlight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עם קצת מזל</a:t>
            </a:r>
            <a:r>
              <a:rPr lang="en-US"/>
              <a:t>.</a:t>
            </a:r>
            <a:endParaRPr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4800" b="1">
                <a:solidFill>
                  <a:schemeClr val="dk1"/>
                </a:solidFill>
                <a:highlight>
                  <a:srgbClr val="ED650A"/>
                </a:highlight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4800" b="1">
                <a:solidFill>
                  <a:schemeClr val="dk1"/>
                </a:solidFill>
                <a:highlight>
                  <a:srgbClr val="ED650A"/>
                </a:highlight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נמצא קשר בין דג</a:t>
            </a:r>
            <a:endParaRPr sz="30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highlight>
                  <a:srgbClr val="ED650A"/>
                </a:highlight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למה שנראה על הצג</a:t>
            </a:r>
            <a:endParaRPr sz="4800" b="1">
              <a:solidFill>
                <a:schemeClr val="dk1"/>
              </a:solidFill>
              <a:highlight>
                <a:srgbClr val="ED650A"/>
              </a:highlight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ECD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24"/>
          <p:cNvCxnSpPr/>
          <p:nvPr/>
        </p:nvCxnSpPr>
        <p:spPr>
          <a:xfrm flipH="1">
            <a:off x="419040" y="1524000"/>
            <a:ext cx="11940600" cy="77532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0" name="Google Shape;280;p24"/>
          <p:cNvCxnSpPr/>
          <p:nvPr/>
        </p:nvCxnSpPr>
        <p:spPr>
          <a:xfrm rot="10800000">
            <a:off x="213300" y="1379250"/>
            <a:ext cx="12245400" cy="78600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p24"/>
          <p:cNvSpPr txBox="1"/>
          <p:nvPr/>
        </p:nvSpPr>
        <p:spPr>
          <a:xfrm>
            <a:off x="8422325" y="4803600"/>
            <a:ext cx="41889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מה היא רואה? </a:t>
            </a:r>
            <a:endParaRPr sz="3000" b="1" i="0" u="none" strike="noStrike" cap="none">
              <a:solidFill>
                <a:schemeClr val="accen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(כיצד נראית הסביבה שמקיפה אותה)</a:t>
            </a:r>
            <a:endParaRPr sz="3000" b="0" i="0" u="none" strike="noStrike" cap="none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3985000" y="1928313"/>
            <a:ext cx="4808700" cy="1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מה היא חושבת ומרגישה? </a:t>
            </a:r>
            <a:r>
              <a:rPr lang="en-US" sz="3000" b="0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(חששות ומחשבות)</a:t>
            </a:r>
            <a:endParaRPr sz="3000" b="0" i="0" u="none" strike="noStrike" cap="none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768400" y="4739690"/>
            <a:ext cx="34452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מה היא שומעת? </a:t>
            </a:r>
            <a:r>
              <a:rPr lang="en-US" sz="3000" b="0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(השפעות)</a:t>
            </a:r>
            <a:endParaRPr sz="3000" b="0" i="0" u="none" strike="noStrike" cap="none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4084053" y="7513287"/>
            <a:ext cx="48087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מה היא אומרת ועושה? </a:t>
            </a:r>
            <a:endParaRPr sz="3000" b="1" i="0" u="none" strike="noStrike" cap="none">
              <a:solidFill>
                <a:schemeClr val="accen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(התנהגות)</a:t>
            </a:r>
            <a:endParaRPr sz="3000" b="0" i="0" u="none" strike="noStrike" cap="none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441900" y="445650"/>
            <a:ext cx="7159200" cy="849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שימו עצמכם בנעלי המשתמש/ת.</a:t>
            </a:r>
            <a:r>
              <a:rPr lang="en-US" sz="40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..</a:t>
            </a:r>
            <a:endParaRPr sz="4000" b="0" i="0" u="none" strike="noStrike" cap="none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86" name="Google Shape;286;p24" descr="תמונה שמכילה טקסט&#10;&#10;התיאור נוצר באופן אוטומטי"/>
          <p:cNvPicPr preferRelativeResize="0"/>
          <p:nvPr/>
        </p:nvPicPr>
        <p:blipFill rotWithShape="1">
          <a:blip r:embed="rId3">
            <a:alphaModFix/>
          </a:blip>
          <a:srcRect l="20114" t="6342" r="27021" b="8101"/>
          <a:stretch/>
        </p:blipFill>
        <p:spPr>
          <a:xfrm rot="10800000" flipH="1">
            <a:off x="5065575" y="3570903"/>
            <a:ext cx="2873700" cy="3476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7" name="Google Shape;287;p24"/>
          <p:cNvSpPr txBox="1"/>
          <p:nvPr/>
        </p:nvSpPr>
        <p:spPr>
          <a:xfrm>
            <a:off x="7581900" y="250650"/>
            <a:ext cx="48963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lang="en-US" sz="6200" b="0" i="0" u="none" strike="noStrike" cap="none">
                <a:solidFill>
                  <a:srgbClr val="434343"/>
                </a:solidFill>
                <a:latin typeface="Arimo"/>
                <a:ea typeface="Arimo"/>
                <a:cs typeface="Arimo"/>
                <a:sym typeface="Arimo"/>
              </a:rPr>
              <a:t>מפת אמפתיה</a:t>
            </a:r>
            <a:endParaRPr sz="6200" b="0" i="0" u="none" strike="noStrike" cap="none"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10ec07ebfad_0_17"/>
          <p:cNvPicPr preferRelativeResize="0"/>
          <p:nvPr/>
        </p:nvPicPr>
        <p:blipFill rotWithShape="1">
          <a:blip r:embed="rId3">
            <a:alphaModFix/>
          </a:blip>
          <a:srcRect r="23165"/>
          <a:stretch/>
        </p:blipFill>
        <p:spPr>
          <a:xfrm>
            <a:off x="-55175" y="0"/>
            <a:ext cx="13115150" cy="97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0ec07ebfad_0_17"/>
          <p:cNvPicPr preferRelativeResize="0"/>
          <p:nvPr/>
        </p:nvPicPr>
        <p:blipFill rotWithShape="1">
          <a:blip r:embed="rId4">
            <a:alphaModFix/>
          </a:blip>
          <a:srcRect l="23610" t="7688" r="23757" b="5044"/>
          <a:stretch/>
        </p:blipFill>
        <p:spPr>
          <a:xfrm>
            <a:off x="1702000" y="1214255"/>
            <a:ext cx="10811602" cy="7562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ECD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8" name="Google Shape;298;gb59f801b3c_0_155"/>
          <p:cNvCxnSpPr/>
          <p:nvPr/>
        </p:nvCxnSpPr>
        <p:spPr>
          <a:xfrm flipH="1">
            <a:off x="323700" y="361950"/>
            <a:ext cx="12249300" cy="59628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9" name="Google Shape;299;gb59f801b3c_0_155"/>
          <p:cNvCxnSpPr/>
          <p:nvPr/>
        </p:nvCxnSpPr>
        <p:spPr>
          <a:xfrm rot="10800000">
            <a:off x="381000" y="380850"/>
            <a:ext cx="12306300" cy="59628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0" name="Google Shape;300;gb59f801b3c_0_155"/>
          <p:cNvSpPr txBox="1"/>
          <p:nvPr/>
        </p:nvSpPr>
        <p:spPr>
          <a:xfrm>
            <a:off x="8412700" y="2628000"/>
            <a:ext cx="41889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מה היא רואה? </a:t>
            </a:r>
            <a:endParaRPr sz="2500" b="1" i="0" u="none" strike="noStrike" cap="none">
              <a:solidFill>
                <a:schemeClr val="accen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(כיצד נראית הסביבה שמקיפה אותה)</a:t>
            </a:r>
            <a:endParaRPr sz="2500" b="0" i="0" u="none" strike="noStrike" cap="none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01" name="Google Shape;301;gb59f801b3c_0_155"/>
          <p:cNvSpPr txBox="1"/>
          <p:nvPr/>
        </p:nvSpPr>
        <p:spPr>
          <a:xfrm>
            <a:off x="3985000" y="556713"/>
            <a:ext cx="4808700" cy="1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מה היא חושבת ומרגישה? </a:t>
            </a:r>
            <a:r>
              <a:rPr lang="en-US" sz="2500" b="0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(חששות ומחשבות)</a:t>
            </a:r>
            <a:endParaRPr sz="2500" b="0" i="0" u="none" strike="noStrike" cap="none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02" name="Google Shape;302;gb59f801b3c_0_155"/>
          <p:cNvSpPr txBox="1"/>
          <p:nvPr/>
        </p:nvSpPr>
        <p:spPr>
          <a:xfrm>
            <a:off x="768400" y="2758490"/>
            <a:ext cx="34452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מה היא שומעת? </a:t>
            </a:r>
            <a:r>
              <a:rPr lang="en-US" sz="2500" b="0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(השפעות)</a:t>
            </a:r>
            <a:endParaRPr sz="2500" b="0" i="0" u="none" strike="noStrike" cap="none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03" name="Google Shape;303;gb59f801b3c_0_155"/>
          <p:cNvSpPr txBox="1"/>
          <p:nvPr/>
        </p:nvSpPr>
        <p:spPr>
          <a:xfrm>
            <a:off x="4084050" y="4991096"/>
            <a:ext cx="4808700" cy="15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מה היא אומרת ועושה? </a:t>
            </a:r>
            <a:endParaRPr sz="2500" b="1" i="0" u="none" strike="noStrike" cap="none">
              <a:solidFill>
                <a:schemeClr val="accen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(התנהגות)</a:t>
            </a:r>
            <a:endParaRPr sz="2500" b="0" i="0" u="none" strike="noStrike" cap="none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304" name="Google Shape;304;gb59f801b3c_0_155" descr="תמונה שמכילה טקסט&#10;&#10;התיאור נוצר באופן אוטומטי"/>
          <p:cNvPicPr preferRelativeResize="0"/>
          <p:nvPr/>
        </p:nvPicPr>
        <p:blipFill rotWithShape="1">
          <a:blip r:embed="rId3">
            <a:alphaModFix/>
          </a:blip>
          <a:srcRect l="20115" t="6346" r="27019" b="8100"/>
          <a:stretch/>
        </p:blipFill>
        <p:spPr>
          <a:xfrm rot="10800000" flipH="1">
            <a:off x="5238100" y="2008801"/>
            <a:ext cx="2150100" cy="2601300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305" name="Google Shape;305;gb59f801b3c_0_155"/>
          <p:cNvGraphicFramePr/>
          <p:nvPr/>
        </p:nvGraphicFramePr>
        <p:xfrm>
          <a:off x="991850" y="6419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{DB3ED541-5B30-46E9-9322-72AB9199D07F}</a:tableStyleId>
              </a:tblPr>
              <a:tblGrid>
                <a:gridCol w="554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9575">
                <a:tc gridSpan="2"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US" sz="3400" u="none" strike="noStrike" cap="none">
                          <a:solidFill>
                            <a:srgbClr val="FFFFFF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מה היא אומרת ועושה?  (התנהגות)</a:t>
                      </a:r>
                      <a:endParaRPr sz="3400" u="none" strike="noStrike" cap="none">
                        <a:solidFill>
                          <a:srgbClr val="FFFFFF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250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CC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כאבים ואתגרים </a:t>
                      </a:r>
                      <a:endParaRPr sz="2800" b="1" u="none" strike="noStrike" cap="none">
                        <a:solidFill>
                          <a:srgbClr val="1DAD01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1DAD0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רווחים</a:t>
                      </a:r>
                      <a:endParaRPr sz="2800" b="1" u="none" strike="noStrike" cap="none">
                        <a:solidFill>
                          <a:srgbClr val="CC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6300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מהם הפחדים, התסכולים, המכשולים שלה?</a:t>
                      </a:r>
                      <a:endParaRPr sz="2200" u="none" strike="noStrike" cap="none"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מה נותן לה להרגיש טוב?</a:t>
                      </a:r>
                      <a:endParaRPr sz="2200" u="none" strike="noStrike" cap="none">
                        <a:solidFill>
                          <a:schemeClr val="dk1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מה היא רוצה, צריכה?</a:t>
                      </a:r>
                      <a:endParaRPr sz="2200" u="none" strike="noStrike" cap="none">
                        <a:solidFill>
                          <a:schemeClr val="dk1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מה נחשב בעיניה כמוצלח?</a:t>
                      </a:r>
                      <a:endParaRPr sz="2200" u="none" strike="noStrike" cap="none"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6" name="Google Shape;306;gb59f801b3c_0_155"/>
          <p:cNvSpPr txBox="1"/>
          <p:nvPr/>
        </p:nvSpPr>
        <p:spPr>
          <a:xfrm>
            <a:off x="1300" y="0"/>
            <a:ext cx="12776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lang="en-US" sz="3900" b="0" i="0" u="none" strike="noStrike" cap="none">
                <a:solidFill>
                  <a:srgbClr val="FFFFFF"/>
                </a:solidFill>
                <a:highlight>
                  <a:srgbClr val="1DAD01"/>
                </a:highlight>
                <a:latin typeface="Arimo"/>
                <a:ea typeface="Arimo"/>
                <a:cs typeface="Arimo"/>
                <a:sym typeface="Arimo"/>
              </a:rPr>
              <a:t>הפע</a:t>
            </a:r>
            <a:r>
              <a:rPr lang="en-US" sz="3900">
                <a:solidFill>
                  <a:srgbClr val="FFFFFF"/>
                </a:solidFill>
                <a:highlight>
                  <a:srgbClr val="1DAD01"/>
                </a:highlight>
                <a:latin typeface="Arimo"/>
                <a:ea typeface="Arimo"/>
                <a:cs typeface="Arimo"/>
                <a:sym typeface="Arimo"/>
              </a:rPr>
              <a:t>ם הביטו על המשתמש בעולם הבעיה של הרעיון </a:t>
            </a:r>
            <a:endParaRPr sz="3900" b="0" i="0" u="none" strike="noStrike" cap="none">
              <a:solidFill>
                <a:srgbClr val="FFFFFF"/>
              </a:solidFill>
              <a:highlight>
                <a:srgbClr val="1DAD01"/>
              </a:highlight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10ec07ebfa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9450" y="0"/>
            <a:ext cx="13570349" cy="97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10ec07ebfad_0_0"/>
          <p:cNvSpPr txBox="1"/>
          <p:nvPr/>
        </p:nvSpPr>
        <p:spPr>
          <a:xfrm>
            <a:off x="4108425" y="2738325"/>
            <a:ext cx="5093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יום ג' 11.1.22  		</a:t>
            </a:r>
            <a:endParaRPr sz="2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בין צורך לרעיון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10ec07ebfad_0_0"/>
          <p:cNvSpPr txBox="1"/>
          <p:nvPr/>
        </p:nvSpPr>
        <p:spPr>
          <a:xfrm>
            <a:off x="1145975" y="3987875"/>
            <a:ext cx="8055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יום ג' 25.1.22 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		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היכרות ואפיון המשתמש. כלים מעולם "החשיבה העיצובית"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10ec07ebfad_0_0"/>
          <p:cNvSpPr txBox="1"/>
          <p:nvPr/>
        </p:nvSpPr>
        <p:spPr>
          <a:xfrm>
            <a:off x="1816575" y="5089400"/>
            <a:ext cx="7385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יום ג' 7.2.22</a:t>
            </a:r>
            <a:endParaRPr sz="2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מרחב החדשנות - למצוא את החדשנות ברעיון שלך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10ec07ebfad_0_0"/>
          <p:cNvSpPr txBox="1"/>
          <p:nvPr/>
        </p:nvSpPr>
        <p:spPr>
          <a:xfrm>
            <a:off x="3089625" y="6264925"/>
            <a:ext cx="6112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שיחות       אישיות במחוזות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מועד - בתיאום מלווה הפיתוח</a:t>
            </a:r>
            <a:endParaRPr sz="2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10ec07ebfad_0_0"/>
          <p:cNvSpPr txBox="1"/>
          <p:nvPr/>
        </p:nvSpPr>
        <p:spPr>
          <a:xfrm>
            <a:off x="2402175" y="7440475"/>
            <a:ext cx="6799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יום ג' 7.3.22</a:t>
            </a:r>
            <a:endParaRPr sz="2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יש לכם דקה? נאום המעלית והיערכות לקראת יום סטודיו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10ec07ebfad_0_0"/>
          <p:cNvSpPr txBox="1"/>
          <p:nvPr/>
        </p:nvSpPr>
        <p:spPr>
          <a:xfrm rot="-1834616">
            <a:off x="-461434" y="1268760"/>
            <a:ext cx="5875624" cy="803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75" tIns="64975" rIns="64975" bIns="649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ECD"/>
              </a:buClr>
              <a:buSzPts val="4400"/>
              <a:buFont typeface="Tahoma"/>
              <a:buNone/>
            </a:pPr>
            <a:r>
              <a:rPr lang="en-US" sz="5400" b="1" i="0" u="none" strike="noStrike" cap="none">
                <a:solidFill>
                  <a:srgbClr val="351C75"/>
                </a:solidFill>
                <a:highlight>
                  <a:srgbClr val="FFF2CC"/>
                </a:highlight>
                <a:latin typeface="Arimo"/>
                <a:ea typeface="Arimo"/>
                <a:cs typeface="Arimo"/>
                <a:sym typeface="Arimo"/>
              </a:rPr>
              <a:t>מבנה הקורס</a:t>
            </a:r>
            <a:endParaRPr sz="2400" b="1" i="0" u="none" strike="noStrike" cap="none">
              <a:solidFill>
                <a:srgbClr val="351C75"/>
              </a:solidFill>
              <a:highlight>
                <a:srgbClr val="FFF2CC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52" name="Google Shape;152;g10ec07ebfad_0_0"/>
          <p:cNvSpPr txBox="1"/>
          <p:nvPr/>
        </p:nvSpPr>
        <p:spPr>
          <a:xfrm>
            <a:off x="3739925" y="1116250"/>
            <a:ext cx="4445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הסדנאות יתקיימו בזום</a:t>
            </a:r>
            <a:endParaRPr sz="3000" b="1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בימי שני בין 17:00-19:00</a:t>
            </a:r>
            <a:endParaRPr sz="3000" b="1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b59f801b3c_0_69"/>
          <p:cNvPicPr preferRelativeResize="0"/>
          <p:nvPr/>
        </p:nvPicPr>
        <p:blipFill rotWithShape="1">
          <a:blip r:embed="rId3">
            <a:alphaModFix amt="12000"/>
          </a:blip>
          <a:srcRect/>
          <a:stretch/>
        </p:blipFill>
        <p:spPr>
          <a:xfrm>
            <a:off x="-101600" y="-133350"/>
            <a:ext cx="13182602" cy="9886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b59f801b3c_0_69"/>
          <p:cNvSpPr txBox="1"/>
          <p:nvPr/>
        </p:nvSpPr>
        <p:spPr>
          <a:xfrm rot="-5400000">
            <a:off x="11245200" y="7978977"/>
            <a:ext cx="29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credit: james bold via  unsplash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b59f801b3c_0_69"/>
          <p:cNvSpPr txBox="1"/>
          <p:nvPr/>
        </p:nvSpPr>
        <p:spPr>
          <a:xfrm rot="5400000">
            <a:off x="9869425" y="2053050"/>
            <a:ext cx="48963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lang="en-US" sz="6200" b="0" i="0" u="none" strike="noStrike" cap="none">
                <a:solidFill>
                  <a:srgbClr val="434343"/>
                </a:solidFill>
                <a:latin typeface="Arimo"/>
                <a:ea typeface="Arimo"/>
                <a:cs typeface="Arimo"/>
                <a:sym typeface="Arimo"/>
              </a:rPr>
              <a:t>משימה אישית</a:t>
            </a:r>
            <a:endParaRPr sz="6200" b="0" i="0" u="none" strike="noStrike" cap="none"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314" name="Google Shape;314;gb59f801b3c_0_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725" y="1336000"/>
            <a:ext cx="3155788" cy="2359300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49803"/>
              </a:srgbClr>
            </a:outerShdw>
          </a:effectLst>
        </p:spPr>
      </p:pic>
      <p:graphicFrame>
        <p:nvGraphicFramePr>
          <p:cNvPr id="315" name="Google Shape;315;gb59f801b3c_0_69"/>
          <p:cNvGraphicFramePr/>
          <p:nvPr/>
        </p:nvGraphicFramePr>
        <p:xfrm>
          <a:off x="-4108450" y="499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{DB3ED541-5B30-46E9-9322-72AB9199D07F}</a:tableStyleId>
              </a:tblPr>
              <a:tblGrid>
                <a:gridCol w="164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950">
                <a:tc gridSpan="2"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rgbClr val="FFFFFF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מה היא אומרת ועושה?  (התנהגות)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800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1DAD0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רווחים</a:t>
                      </a:r>
                      <a:endParaRPr sz="1600" b="1" u="none" strike="noStrike" cap="none">
                        <a:solidFill>
                          <a:srgbClr val="1DAD01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CC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כאבים</a:t>
                      </a:r>
                      <a:endParaRPr sz="1600" b="1" u="none" strike="noStrike" cap="none">
                        <a:solidFill>
                          <a:srgbClr val="CC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5550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Arimo"/>
                          <a:ea typeface="Arimo"/>
                          <a:cs typeface="Arimo"/>
                          <a:sym typeface="Arimo"/>
                        </a:rPr>
                        <a:t>מה נותן לה להרגיש טוב?</a:t>
                      </a:r>
                      <a:endParaRPr sz="1000" u="none" strike="noStrike" cap="none"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Arimo"/>
                          <a:ea typeface="Arimo"/>
                          <a:cs typeface="Arimo"/>
                          <a:sym typeface="Arimo"/>
                        </a:rPr>
                        <a:t>מה היא רוצה, צריכה?</a:t>
                      </a:r>
                      <a:endParaRPr sz="1000" u="none" strike="noStrike" cap="none"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Arimo"/>
                          <a:ea typeface="Arimo"/>
                          <a:cs typeface="Arimo"/>
                          <a:sym typeface="Arimo"/>
                        </a:rPr>
                        <a:t>מה נחשב בעיניה כמוצלח?</a:t>
                      </a:r>
                      <a:endParaRPr sz="1000" u="none" strike="noStrike" cap="none"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marL="0" marR="0" lvl="0" indent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Arimo"/>
                          <a:ea typeface="Arimo"/>
                          <a:cs typeface="Arimo"/>
                          <a:sym typeface="Arimo"/>
                        </a:rPr>
                        <a:t>מהם הפחדים, התסכולים, המכשולים שלה?</a:t>
                      </a:r>
                      <a:endParaRPr sz="1000" u="none" strike="noStrike" cap="none"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6" name="Google Shape;316;gb59f801b3c_0_69"/>
          <p:cNvSpPr/>
          <p:nvPr/>
        </p:nvSpPr>
        <p:spPr>
          <a:xfrm>
            <a:off x="1126825" y="7057580"/>
            <a:ext cx="3155700" cy="2294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76200" dir="612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דף שאלות ונקודות להמשך בירור 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b59f801b3c_0_69"/>
          <p:cNvSpPr txBox="1"/>
          <p:nvPr/>
        </p:nvSpPr>
        <p:spPr>
          <a:xfrm>
            <a:off x="4476750" y="7351325"/>
            <a:ext cx="6257400" cy="20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רשמו לעצמכם בדף נפרד שאלות ונקודות שתרצו לברר על/עם המשתמש, </a:t>
            </a: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לאור החקירה שלכם אודות המשתמש באופן כולל ורחב ובהקשר שלול עולם הבעיה</a:t>
            </a:r>
            <a:r>
              <a:rPr lang="en-US" sz="2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b59f801b3c_0_69"/>
          <p:cNvSpPr txBox="1"/>
          <p:nvPr/>
        </p:nvSpPr>
        <p:spPr>
          <a:xfrm>
            <a:off x="3909925" y="280750"/>
            <a:ext cx="7838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rgbClr val="FFFFFF"/>
                </a:solidFill>
                <a:highlight>
                  <a:srgbClr val="666666"/>
                </a:highlight>
                <a:latin typeface="Arimo"/>
                <a:ea typeface="Arimo"/>
                <a:cs typeface="Arimo"/>
                <a:sym typeface="Arimo"/>
              </a:rPr>
              <a:t>לבחון את הרעיון מזוויות של המשתמש</a:t>
            </a:r>
            <a:endParaRPr sz="2800" b="0" i="0" u="none" strike="noStrike" cap="none">
              <a:solidFill>
                <a:srgbClr val="FFFFFF"/>
              </a:solidFill>
              <a:highlight>
                <a:srgbClr val="666666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19" name="Google Shape;319;gb59f801b3c_0_69"/>
          <p:cNvSpPr txBox="1"/>
          <p:nvPr/>
        </p:nvSpPr>
        <p:spPr>
          <a:xfrm>
            <a:off x="4933950" y="2094925"/>
            <a:ext cx="56352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לכתוב  את “פרופיל המשתמש"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באופן רחב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b59f801b3c_0_69"/>
          <p:cNvSpPr txBox="1"/>
          <p:nvPr/>
        </p:nvSpPr>
        <p:spPr>
          <a:xfrm>
            <a:off x="4800600" y="4688975"/>
            <a:ext cx="5867400" cy="1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ליצור את "מפת האמפתיה" </a:t>
            </a: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בהקשר של "עולם הבעיה" המרחב בו עוסק הרעיון שלכם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b59f801b3c_0_69"/>
          <p:cNvSpPr txBox="1"/>
          <p:nvPr/>
        </p:nvSpPr>
        <p:spPr>
          <a:xfrm>
            <a:off x="10229575" y="1741663"/>
            <a:ext cx="1139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1.</a:t>
            </a:r>
            <a:endParaRPr sz="6000" b="1" i="0" u="none" strike="noStrike" cap="none">
              <a:solidFill>
                <a:schemeClr val="accen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22" name="Google Shape;322;gb59f801b3c_0_69"/>
          <p:cNvSpPr txBox="1"/>
          <p:nvPr/>
        </p:nvSpPr>
        <p:spPr>
          <a:xfrm>
            <a:off x="10266138" y="4310050"/>
            <a:ext cx="1139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2.</a:t>
            </a:r>
            <a:endParaRPr sz="6000" b="1" i="0" u="none" strike="noStrike" cap="none">
              <a:solidFill>
                <a:schemeClr val="accen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23" name="Google Shape;323;gb59f801b3c_0_69"/>
          <p:cNvSpPr txBox="1"/>
          <p:nvPr/>
        </p:nvSpPr>
        <p:spPr>
          <a:xfrm>
            <a:off x="10304113" y="6964088"/>
            <a:ext cx="1139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rPr>
              <a:t>3.</a:t>
            </a:r>
            <a:endParaRPr sz="6000" b="1" i="0" u="none" strike="noStrike" cap="none">
              <a:solidFill>
                <a:schemeClr val="accen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324" name="Google Shape;324;gb59f801b3c_0_69"/>
          <p:cNvCxnSpPr/>
          <p:nvPr/>
        </p:nvCxnSpPr>
        <p:spPr>
          <a:xfrm rot="10800000" flipH="1">
            <a:off x="876300" y="3905250"/>
            <a:ext cx="9486900" cy="3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5" name="Google Shape;325;gb59f801b3c_0_69"/>
          <p:cNvCxnSpPr/>
          <p:nvPr/>
        </p:nvCxnSpPr>
        <p:spPr>
          <a:xfrm rot="10800000" flipH="1">
            <a:off x="876300" y="6787600"/>
            <a:ext cx="9486900" cy="3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6" name="Google Shape;326;gb59f801b3c_0_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0725" y="4137625"/>
            <a:ext cx="3155774" cy="2361056"/>
          </a:xfrm>
          <a:prstGeom prst="rect">
            <a:avLst/>
          </a:prstGeom>
          <a:noFill/>
          <a:ln>
            <a:noFill/>
          </a:ln>
          <a:effectLst>
            <a:outerShdw blurRad="228600" dist="1714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af8fdd55b5_1_13"/>
          <p:cNvPicPr preferRelativeResize="0"/>
          <p:nvPr/>
        </p:nvPicPr>
        <p:blipFill rotWithShape="1">
          <a:blip r:embed="rId3">
            <a:alphaModFix amt="26000"/>
          </a:blip>
          <a:srcRect l="5693" r="515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af8fdd55b5_1_13"/>
          <p:cNvSpPr txBox="1">
            <a:spLocks noGrp="1"/>
          </p:cNvSpPr>
          <p:nvPr>
            <p:ph type="title"/>
          </p:nvPr>
        </p:nvSpPr>
        <p:spPr>
          <a:xfrm>
            <a:off x="1336050" y="238200"/>
            <a:ext cx="63219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500" b="1"/>
              <a:t>משימת שיתוף </a:t>
            </a:r>
            <a:endParaRPr sz="7500" b="1"/>
          </a:p>
        </p:txBody>
      </p:sp>
      <p:sp>
        <p:nvSpPr>
          <p:cNvPr id="333" name="Google Shape;333;gaf8fdd55b5_1_13"/>
          <p:cNvSpPr txBox="1">
            <a:spLocks noGrp="1"/>
          </p:cNvSpPr>
          <p:nvPr>
            <p:ph type="body" idx="1"/>
          </p:nvPr>
        </p:nvSpPr>
        <p:spPr>
          <a:xfrm>
            <a:off x="1847850" y="1626500"/>
            <a:ext cx="10737300" cy="4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3600">
                <a:highlight>
                  <a:srgbClr val="6D9EEB"/>
                </a:highlight>
              </a:rPr>
              <a:t>כל אחד מציג את ה”משתמש"</a:t>
            </a:r>
            <a:r>
              <a:rPr lang="en-US" sz="3600"/>
              <a:t> שנמצא במוקד. </a:t>
            </a:r>
            <a:br>
              <a:rPr lang="en-US" sz="3600"/>
            </a:br>
            <a:r>
              <a:rPr lang="en-US" sz="3600"/>
              <a:t>(</a:t>
            </a:r>
            <a:r>
              <a:rPr lang="en-US" sz="3600" b="1">
                <a:solidFill>
                  <a:srgbClr val="1155CC"/>
                </a:solidFill>
              </a:rPr>
              <a:t>לרשותו 3 דקות בלבד).</a:t>
            </a:r>
            <a:endParaRPr sz="3600" b="1">
              <a:solidFill>
                <a:srgbClr val="1155CC"/>
              </a:solidFill>
            </a:endParaRPr>
          </a:p>
          <a:p>
            <a:pPr marL="0" lvl="0" indent="0" algn="r" rtl="1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600"/>
          </a:p>
          <a:p>
            <a:pPr marL="0" lvl="0" indent="0" algn="r" rtl="1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בזמן ההצגה, המשתתפים האחרים מתבקשים לכתוב למענו </a:t>
            </a:r>
            <a:r>
              <a:rPr lang="en-US" sz="3600">
                <a:highlight>
                  <a:srgbClr val="6D9EEB"/>
                </a:highlight>
              </a:rPr>
              <a:t>שאלה, מחשבה, תובנה או הצעה</a:t>
            </a:r>
            <a:r>
              <a:rPr lang="en-US" sz="3600"/>
              <a:t>, ולהציג לו את הדברים בתום הצגת המשתמש </a:t>
            </a:r>
            <a:r>
              <a:rPr lang="en-US" sz="3600" b="1">
                <a:solidFill>
                  <a:srgbClr val="1155CC"/>
                </a:solidFill>
              </a:rPr>
              <a:t>(דקה לכל אחד, סה"כ 2 דקות) </a:t>
            </a:r>
            <a:endParaRPr sz="3600" b="1">
              <a:solidFill>
                <a:srgbClr val="1155CC"/>
              </a:solidFill>
            </a:endParaRPr>
          </a:p>
          <a:p>
            <a:pPr marL="0" lvl="0" indent="0" algn="r" rtl="1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3600" b="1">
                <a:solidFill>
                  <a:srgbClr val="1155CC"/>
                </a:solidFill>
              </a:rPr>
              <a:t>(המשימה כולה - 15 דק' )</a:t>
            </a:r>
            <a:endParaRPr sz="3600" b="1">
              <a:solidFill>
                <a:srgbClr val="1155CC"/>
              </a:solidFill>
            </a:endParaRPr>
          </a:p>
          <a:p>
            <a:pPr marL="0" lvl="0" indent="0" algn="r" rtl="1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600"/>
          </a:p>
        </p:txBody>
      </p:sp>
      <p:sp>
        <p:nvSpPr>
          <p:cNvPr id="334" name="Google Shape;334;gaf8fdd55b5_1_13"/>
          <p:cNvSpPr/>
          <p:nvPr/>
        </p:nvSpPr>
        <p:spPr>
          <a:xfrm rot="-5400000">
            <a:off x="-1564350" y="2509800"/>
            <a:ext cx="4791000" cy="1009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af8fdd55b5_1_13"/>
          <p:cNvSpPr txBox="1"/>
          <p:nvPr/>
        </p:nvSpPr>
        <p:spPr>
          <a:xfrm rot="-5400000">
            <a:off x="-1609500" y="2368800"/>
            <a:ext cx="4829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58"/>
              <a:buFont typeface="Arial"/>
              <a:buNone/>
            </a:pPr>
            <a:r>
              <a:rPr lang="en-US" sz="545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בקבוצות של  3</a:t>
            </a:r>
            <a:endParaRPr sz="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af8fdd55b5_1_13"/>
          <p:cNvSpPr txBox="1"/>
          <p:nvPr/>
        </p:nvSpPr>
        <p:spPr>
          <a:xfrm>
            <a:off x="933450" y="6572250"/>
            <a:ext cx="11651700" cy="20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highlight>
                  <a:srgbClr val="6D9EEB"/>
                </a:highlight>
                <a:latin typeface="Calibri"/>
                <a:ea typeface="Calibri"/>
                <a:cs typeface="Calibri"/>
                <a:sym typeface="Calibri"/>
              </a:rPr>
              <a:t>עם סיום המשימה המשותפת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כתבו במסמך משותף ( </a:t>
            </a:r>
            <a:r>
              <a:rPr lang="en-US" sz="3600" b="1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פאדלט</a:t>
            </a:r>
            <a:r>
              <a:rPr lang="en-US" sz="36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תובנה / הצעה / מחשבה שלכם, לגבי השימוש בכלים אלו ("מפת אמפתיה" ו"פרופיל משתמש") לתהליך הפיתוח, והגדרת הרעיון למיזם.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gb59f801b3c_0_38"/>
          <p:cNvPicPr preferRelativeResize="0"/>
          <p:nvPr/>
        </p:nvPicPr>
        <p:blipFill rotWithShape="1">
          <a:blip r:embed="rId3">
            <a:alphaModFix/>
          </a:blip>
          <a:srcRect l="3279" t="4376" r="13910" b="7572"/>
          <a:stretch/>
        </p:blipFill>
        <p:spPr>
          <a:xfrm>
            <a:off x="0" y="0"/>
            <a:ext cx="13004801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b59f801b3c_0_38"/>
          <p:cNvSpPr/>
          <p:nvPr/>
        </p:nvSpPr>
        <p:spPr>
          <a:xfrm>
            <a:off x="819150" y="2019300"/>
            <a:ext cx="8363100" cy="6801000"/>
          </a:xfrm>
          <a:prstGeom prst="rect">
            <a:avLst/>
          </a:prstGeom>
          <a:solidFill>
            <a:srgbClr val="EEECE1">
              <a:alpha val="7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b59f801b3c_0_38"/>
          <p:cNvSpPr txBox="1"/>
          <p:nvPr/>
        </p:nvSpPr>
        <p:spPr>
          <a:xfrm>
            <a:off x="1009650" y="2876250"/>
            <a:ext cx="7957200" cy="56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-1587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נשאל </a:t>
            </a:r>
            <a:r>
              <a:rPr lang="en-US" sz="25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שאלות פתוחות</a:t>
            </a: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וממוקדות נושא</a:t>
            </a:r>
            <a:endParaRPr sz="4651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8750" algn="r" rtl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יהיו לנו </a:t>
            </a:r>
            <a:r>
              <a:rPr lang="en-US" sz="25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שאלות מוכנות מראש</a:t>
            </a: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וגם ניתן מקום למזדמן.</a:t>
            </a:r>
            <a:endParaRPr sz="25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8750" algn="r" rtl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נשאל על </a:t>
            </a:r>
            <a:r>
              <a:rPr lang="en-US" sz="25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בעיות ועל אופני הפתרון </a:t>
            </a: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וההתמודדות איתן</a:t>
            </a:r>
            <a:endParaRPr sz="4651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8750" algn="r" rtl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נדבר פחות ו</a:t>
            </a:r>
            <a:r>
              <a:rPr lang="en-US" sz="25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נקשיב יותר</a:t>
            </a: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651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8750" algn="r" rtl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לא נביא את דעתינו</a:t>
            </a: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ורגשות</a:t>
            </a:r>
            <a:endParaRPr sz="25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8750" algn="r" rtl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נשאל על </a:t>
            </a:r>
            <a:r>
              <a:rPr lang="en-US" sz="25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בעיות שקשורות לנושא</a:t>
            </a: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ונבקש להעריך אותן</a:t>
            </a:r>
            <a:endParaRPr sz="4651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8750" algn="r" rtl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ננסה להבין את </a:t>
            </a:r>
            <a:r>
              <a:rPr lang="en-US" sz="25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נקודת המבט של המשיב/ה</a:t>
            </a:r>
            <a:endParaRPr sz="4651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8750" algn="r" rtl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שפת הגוף וטון הדיבור</a:t>
            </a: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הם חלק מהמסרים</a:t>
            </a:r>
            <a:endParaRPr sz="25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r" rtl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שאנחנו מבקשים </a:t>
            </a:r>
            <a:r>
              <a:rPr lang="en-US" sz="2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b59f801b3c_0_38"/>
          <p:cNvSpPr txBox="1"/>
          <p:nvPr/>
        </p:nvSpPr>
        <p:spPr>
          <a:xfrm>
            <a:off x="122325" y="228600"/>
            <a:ext cx="6640500" cy="11940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58"/>
              <a:buFont typeface="Arial"/>
              <a:buNone/>
            </a:pPr>
            <a:r>
              <a:rPr lang="en-US" sz="655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עקרונות  </a:t>
            </a:r>
            <a:r>
              <a:rPr lang="en-US" sz="6558" b="1" i="0" u="none" strike="noStrike" cap="non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מנחים</a:t>
            </a:r>
            <a:endParaRPr sz="1700" b="1" i="0" u="none" strike="noStrike" cap="non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b59f801b3c_0_327"/>
          <p:cNvPicPr preferRelativeResize="0"/>
          <p:nvPr/>
        </p:nvPicPr>
        <p:blipFill rotWithShape="1">
          <a:blip r:embed="rId3">
            <a:alphaModFix/>
          </a:blip>
          <a:srcRect l="3279" t="4376" r="13910" b="7572"/>
          <a:stretch/>
        </p:blipFill>
        <p:spPr>
          <a:xfrm>
            <a:off x="0" y="0"/>
            <a:ext cx="13004801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b59f801b3c_0_327"/>
          <p:cNvSpPr/>
          <p:nvPr/>
        </p:nvSpPr>
        <p:spPr>
          <a:xfrm>
            <a:off x="914400" y="2057400"/>
            <a:ext cx="8276400" cy="6705600"/>
          </a:xfrm>
          <a:prstGeom prst="rect">
            <a:avLst/>
          </a:prstGeom>
          <a:solidFill>
            <a:srgbClr val="EEECE1">
              <a:alpha val="9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b59f801b3c_0_327"/>
          <p:cNvSpPr txBox="1"/>
          <p:nvPr/>
        </p:nvSpPr>
        <p:spPr>
          <a:xfrm>
            <a:off x="57150" y="247650"/>
            <a:ext cx="9449100" cy="11325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58"/>
              <a:buFont typeface="Arial"/>
              <a:buNone/>
            </a:pPr>
            <a:r>
              <a:rPr lang="en-US" sz="615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תובנות  </a:t>
            </a:r>
            <a:r>
              <a:rPr lang="en-US" sz="6158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ממיפוי המשתמש</a:t>
            </a:r>
            <a:endParaRPr sz="1300" b="1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b59f801b3c_0_327"/>
          <p:cNvSpPr txBox="1"/>
          <p:nvPr/>
        </p:nvSpPr>
        <p:spPr>
          <a:xfrm rot="365">
            <a:off x="704850" y="2457425"/>
            <a:ext cx="8485800" cy="57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המיפוי יכול לעזור לכם -</a:t>
            </a:r>
            <a:endParaRPr sz="3800" b="1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b="1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457200" lvl="0" indent="0" algn="r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●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6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לזהות את </a:t>
            </a:r>
            <a:r>
              <a:rPr lang="en-US" sz="3100" b="1" i="0" u="none" strike="noStrike" cap="none">
                <a:solidFill>
                  <a:schemeClr val="dk1"/>
                </a:solidFill>
                <a:highlight>
                  <a:srgbClr val="E06666"/>
                </a:highlight>
                <a:latin typeface="Arimo"/>
                <a:ea typeface="Arimo"/>
                <a:cs typeface="Arimo"/>
                <a:sym typeface="Arimo"/>
              </a:rPr>
              <a:t>הקשיים והצרכים</a:t>
            </a:r>
            <a:r>
              <a:rPr lang="en-US" sz="3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של המשתמש.</a:t>
            </a:r>
            <a:endParaRPr sz="3100" b="0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457200" lvl="0" indent="0" algn="r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100" b="0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457200" lvl="0" indent="0" algn="r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●</a:t>
            </a:r>
            <a:r>
              <a:rPr lang="en-US" sz="26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3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לבחון באיזו מידה הרעיון שלכם נותן</a:t>
            </a:r>
            <a:endParaRPr sz="3100" b="0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457200" lvl="0" indent="0" algn="r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100" b="1" i="0" u="none" strike="noStrike" cap="none">
                <a:solidFill>
                  <a:schemeClr val="dk1"/>
                </a:solidFill>
                <a:highlight>
                  <a:schemeClr val="accent6"/>
                </a:highlight>
                <a:latin typeface="Arimo"/>
                <a:ea typeface="Arimo"/>
                <a:cs typeface="Arimo"/>
                <a:sym typeface="Arimo"/>
              </a:rPr>
              <a:t>מענה מתאים לצרכי המשתמש</a:t>
            </a:r>
            <a:r>
              <a:rPr lang="en-US" sz="3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שאותרו.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sz="3000" b="1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457200" lvl="0" indent="0" algn="r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457200" lvl="0" indent="0" algn="r" rt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●</a:t>
            </a:r>
            <a:r>
              <a:rPr lang="en-US" sz="26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3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לזהות את </a:t>
            </a:r>
            <a:r>
              <a:rPr lang="en-US" sz="3100" b="1" i="0" u="none" strike="noStrike" cap="none">
                <a:solidFill>
                  <a:schemeClr val="dk1"/>
                </a:solidFill>
                <a:highlight>
                  <a:srgbClr val="FFD966"/>
                </a:highlight>
                <a:latin typeface="Arimo"/>
                <a:ea typeface="Arimo"/>
                <a:cs typeface="Arimo"/>
                <a:sym typeface="Arimo"/>
              </a:rPr>
              <a:t>הפער בין צרכי המשתמש למענה</a:t>
            </a:r>
            <a:r>
              <a:rPr lang="en-US" sz="3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שהצעתם, ולערוך בו שינויים בהתאם</a:t>
            </a:r>
            <a:endParaRPr sz="4300" b="1" i="0" u="none" strike="noStrike" cap="none">
              <a:solidFill>
                <a:srgbClr val="0070C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gb59f801b3c_0_342"/>
          <p:cNvPicPr preferRelativeResize="0"/>
          <p:nvPr/>
        </p:nvPicPr>
        <p:blipFill rotWithShape="1">
          <a:blip r:embed="rId3">
            <a:alphaModFix/>
          </a:blip>
          <a:srcRect l="3279" t="4376" r="13910" b="7572"/>
          <a:stretch/>
        </p:blipFill>
        <p:spPr>
          <a:xfrm>
            <a:off x="0" y="0"/>
            <a:ext cx="13004801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b59f801b3c_0_342"/>
          <p:cNvSpPr/>
          <p:nvPr/>
        </p:nvSpPr>
        <p:spPr>
          <a:xfrm>
            <a:off x="859850" y="2046450"/>
            <a:ext cx="8363100" cy="6801000"/>
          </a:xfrm>
          <a:prstGeom prst="rect">
            <a:avLst/>
          </a:prstGeom>
          <a:solidFill>
            <a:srgbClr val="EEECE1">
              <a:alpha val="9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b59f801b3c_0_342"/>
          <p:cNvSpPr txBox="1"/>
          <p:nvPr/>
        </p:nvSpPr>
        <p:spPr>
          <a:xfrm>
            <a:off x="-150" y="228600"/>
            <a:ext cx="8733600" cy="11325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58"/>
              <a:buFont typeface="Arial"/>
              <a:buNone/>
            </a:pPr>
            <a:r>
              <a:rPr lang="en-US" sz="615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מטלת בית  </a:t>
            </a:r>
            <a:r>
              <a:rPr lang="en-US" sz="6158" b="1" i="0" u="none" strike="noStrike" cap="none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לפורטפוליו</a:t>
            </a:r>
            <a:endParaRPr sz="1300" b="1" i="0" u="none" strike="noStrike" cap="none">
              <a:solidFill>
                <a:srgbClr val="CC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b59f801b3c_0_342"/>
          <p:cNvSpPr txBox="1"/>
          <p:nvPr/>
        </p:nvSpPr>
        <p:spPr>
          <a:xfrm rot="385">
            <a:off x="1085850" y="2228875"/>
            <a:ext cx="8028600" cy="6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highlight>
                  <a:srgbClr val="DD7E6B"/>
                </a:highlight>
                <a:latin typeface="Arimo"/>
                <a:ea typeface="Arimo"/>
                <a:cs typeface="Arimo"/>
                <a:sym typeface="Arimo"/>
              </a:rPr>
              <a:t>א. משימה א׳ -- בעקבות המיפוי שערכתם:</a:t>
            </a:r>
            <a:endParaRPr sz="3300" b="1" i="0" u="none" strike="noStrike" cap="none">
              <a:solidFill>
                <a:srgbClr val="000000"/>
              </a:solidFill>
              <a:highlight>
                <a:srgbClr val="DD7E6B"/>
              </a:highlight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746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o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מהן </a:t>
            </a:r>
            <a:r>
              <a:rPr lang="en-US" sz="2400" b="1" i="0" u="none" strike="noStrike" cap="none">
                <a:solidFill>
                  <a:srgbClr val="990000"/>
                </a:solidFill>
                <a:latin typeface="Arimo"/>
                <a:ea typeface="Arimo"/>
                <a:cs typeface="Arimo"/>
                <a:sym typeface="Arimo"/>
              </a:rPr>
              <a:t>התמות המרכזיות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שזיהיתם בהקשר למשתמש הליבה שלכם ולמשתמש המשני?</a:t>
            </a:r>
            <a:endParaRPr sz="2400" b="0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74650" algn="r" rtl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o"/>
              <a:buAutoNum type="arabicPeriod"/>
            </a:pPr>
            <a:r>
              <a:rPr lang="en-US" sz="2400" b="1" i="0" u="none" strike="noStrike" cap="none">
                <a:solidFill>
                  <a:srgbClr val="B45F06"/>
                </a:solidFill>
                <a:latin typeface="Arimo"/>
                <a:ea typeface="Arimo"/>
                <a:cs typeface="Arimo"/>
                <a:sym typeface="Arimo"/>
              </a:rPr>
              <a:t>אילו תובנות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יש לכם לגביהם?</a:t>
            </a:r>
            <a:endParaRPr sz="2400" b="0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74650" algn="r" rtl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o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נסחו 1-3</a:t>
            </a:r>
            <a:r>
              <a:rPr lang="en-US" sz="2400" b="1" i="0" u="none" strike="noStrike" cap="none">
                <a:solidFill>
                  <a:srgbClr val="38761D"/>
                </a:solidFill>
                <a:latin typeface="Arimo"/>
                <a:ea typeface="Arimo"/>
                <a:cs typeface="Arimo"/>
                <a:sym typeface="Arimo"/>
              </a:rPr>
              <a:t> צרכים משמעותיים של המשתמש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בהקשר ל"עולם הבעיה" ('המרחב' בו תפעל היוזמה).</a:t>
            </a:r>
            <a:endParaRPr sz="2400" b="0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74650" algn="r" rtl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o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כתבו </a:t>
            </a:r>
            <a:r>
              <a:rPr lang="en-US" sz="2400" b="1" i="0" u="none" strike="noStrike" cap="none">
                <a:solidFill>
                  <a:srgbClr val="1155CC"/>
                </a:solidFill>
                <a:latin typeface="Arimo"/>
                <a:ea typeface="Arimo"/>
                <a:cs typeface="Arimo"/>
                <a:sym typeface="Arimo"/>
              </a:rPr>
              <a:t>לאילו צרכים, נותנת היוזמה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שלכם מענה?</a:t>
            </a:r>
            <a:endParaRPr sz="2400" b="0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81000" algn="r" rtl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כתבו </a:t>
            </a:r>
            <a:r>
              <a:rPr lang="en-US" sz="2400" b="1" i="0" u="none" strike="noStrike" cap="none">
                <a:solidFill>
                  <a:srgbClr val="674EA7"/>
                </a:solidFill>
                <a:latin typeface="Arimo"/>
                <a:ea typeface="Arimo"/>
                <a:cs typeface="Arimo"/>
                <a:sym typeface="Arimo"/>
              </a:rPr>
              <a:t>שאלות מובילות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שיסייעו לכם בהמשך </a:t>
            </a:r>
            <a:r>
              <a:rPr lang="en-US" sz="2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חקר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המשתמשים שלכם ופיתוח הרעיון.</a:t>
            </a:r>
            <a:endParaRPr sz="2400" b="0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 b="1" i="0" u="none" strike="noStrike" cap="none">
                <a:solidFill>
                  <a:schemeClr val="dk1"/>
                </a:solidFill>
                <a:highlight>
                  <a:srgbClr val="DD7E6B"/>
                </a:highlight>
                <a:latin typeface="Arimo"/>
                <a:ea typeface="Arimo"/>
                <a:cs typeface="Arimo"/>
                <a:sym typeface="Arimo"/>
              </a:rPr>
              <a:t>ב. משימה ב׳ - ריענון של הקנווס הרזה  </a:t>
            </a:r>
            <a:endParaRPr sz="2400" b="0" i="0" u="none" strike="noStrike" cap="none">
              <a:solidFill>
                <a:schemeClr val="dk1"/>
              </a:solidFill>
              <a:highlight>
                <a:srgbClr val="DD7E6B"/>
              </a:highlight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4"/>
          <p:cNvPicPr preferRelativeResize="0"/>
          <p:nvPr/>
        </p:nvPicPr>
        <p:blipFill rotWithShape="1">
          <a:blip r:embed="rId3">
            <a:alphaModFix/>
          </a:blip>
          <a:srcRect l="30723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4"/>
          <p:cNvSpPr txBox="1"/>
          <p:nvPr/>
        </p:nvSpPr>
        <p:spPr>
          <a:xfrm rot="-5400000">
            <a:off x="-2379075" y="3822375"/>
            <a:ext cx="6980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highlight>
                  <a:srgbClr val="769DEC"/>
                </a:highlight>
                <a:latin typeface="Arimo"/>
                <a:ea typeface="Arimo"/>
                <a:cs typeface="Arimo"/>
                <a:sym typeface="Arimo"/>
              </a:rPr>
              <a:t>כל המידע בהישג יד </a:t>
            </a:r>
            <a:endParaRPr sz="1400" b="1" i="0" u="none" strike="noStrike" cap="none">
              <a:solidFill>
                <a:srgbClr val="FFFFFF"/>
              </a:solidFill>
              <a:highlight>
                <a:srgbClr val="769DEC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b94a194862_0_47"/>
          <p:cNvPicPr preferRelativeResize="0"/>
          <p:nvPr/>
        </p:nvPicPr>
        <p:blipFill rotWithShape="1">
          <a:blip r:embed="rId3">
            <a:alphaModFix/>
          </a:blip>
          <a:srcRect t="22021" r="30497"/>
          <a:stretch/>
        </p:blipFill>
        <p:spPr>
          <a:xfrm>
            <a:off x="-35400" y="0"/>
            <a:ext cx="13040199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b94a194862_0_47"/>
          <p:cNvSpPr txBox="1"/>
          <p:nvPr/>
        </p:nvSpPr>
        <p:spPr>
          <a:xfrm rot="-5400000">
            <a:off x="11605525" y="8260975"/>
            <a:ext cx="235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credit: edi libedinsky via unsplash</a:t>
            </a:r>
            <a:endParaRPr sz="1200" b="0" i="0" u="none" strike="noStrike" cap="none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b94a194862_0_47"/>
          <p:cNvSpPr/>
          <p:nvPr/>
        </p:nvSpPr>
        <p:spPr>
          <a:xfrm>
            <a:off x="-114298" y="0"/>
            <a:ext cx="10407000" cy="9753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7254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b94a194862_0_47"/>
          <p:cNvSpPr txBox="1"/>
          <p:nvPr/>
        </p:nvSpPr>
        <p:spPr>
          <a:xfrm>
            <a:off x="438150" y="438150"/>
            <a:ext cx="6120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6400" b="0" i="0" u="none" strike="noStrike" cap="none">
                <a:solidFill>
                  <a:srgbClr val="351C75"/>
                </a:solidFill>
                <a:latin typeface="Arimo"/>
                <a:ea typeface="Arimo"/>
                <a:cs typeface="Arimo"/>
                <a:sym typeface="Arimo"/>
              </a:rPr>
              <a:t>חלוקה למפגשי </a:t>
            </a:r>
            <a:endParaRPr sz="6400" b="0" i="0" u="none" strike="noStrike" cap="none">
              <a:solidFill>
                <a:srgbClr val="351C75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7" name="Google Shape;167;gb94a194862_0_47"/>
          <p:cNvSpPr txBox="1"/>
          <p:nvPr/>
        </p:nvSpPr>
        <p:spPr>
          <a:xfrm>
            <a:off x="114300" y="2457450"/>
            <a:ext cx="142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b94a194862_0_47"/>
          <p:cNvSpPr txBox="1"/>
          <p:nvPr/>
        </p:nvSpPr>
        <p:spPr>
          <a:xfrm rot="-5400000">
            <a:off x="-981050" y="2809475"/>
            <a:ext cx="43098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0"/>
              <a:buFont typeface="Arial"/>
              <a:buNone/>
            </a:pPr>
            <a:r>
              <a:rPr lang="en-US" sz="10200" b="1" i="0" u="none" strike="noStrike" cap="none">
                <a:solidFill>
                  <a:srgbClr val="351C75"/>
                </a:solidFill>
                <a:highlight>
                  <a:srgbClr val="FFF2CC"/>
                </a:highlight>
                <a:latin typeface="Arimo"/>
                <a:ea typeface="Arimo"/>
                <a:cs typeface="Arimo"/>
                <a:sym typeface="Arimo"/>
              </a:rPr>
              <a:t>מחוזות</a:t>
            </a:r>
            <a:endParaRPr sz="7200" b="1" i="0" u="none" strike="noStrike" cap="none">
              <a:solidFill>
                <a:srgbClr val="351C75"/>
              </a:solidFill>
              <a:highlight>
                <a:srgbClr val="FFF2CC"/>
              </a:highlight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b94a194862_0_76"/>
          <p:cNvPicPr preferRelativeResize="0"/>
          <p:nvPr/>
        </p:nvPicPr>
        <p:blipFill rotWithShape="1">
          <a:blip r:embed="rId3">
            <a:alphaModFix/>
          </a:blip>
          <a:srcRect l="18831"/>
          <a:stretch/>
        </p:blipFill>
        <p:spPr>
          <a:xfrm>
            <a:off x="0" y="0"/>
            <a:ext cx="13004798" cy="97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b94a194862_0_76"/>
          <p:cNvSpPr txBox="1"/>
          <p:nvPr/>
        </p:nvSpPr>
        <p:spPr>
          <a:xfrm>
            <a:off x="772500" y="7193850"/>
            <a:ext cx="66105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1" i="0" u="none" strike="noStrike" cap="none">
                <a:solidFill>
                  <a:srgbClr val="351C75"/>
                </a:solidFill>
                <a:highlight>
                  <a:srgbClr val="FCE5CD"/>
                </a:highlight>
                <a:latin typeface="Arimo"/>
                <a:ea typeface="Arimo"/>
                <a:cs typeface="Arimo"/>
                <a:sym typeface="Arimo"/>
              </a:rPr>
              <a:t>קנווס פדגוגי רזה</a:t>
            </a:r>
            <a:endParaRPr sz="6800" b="1" i="0" u="none" strike="noStrike" cap="none">
              <a:solidFill>
                <a:srgbClr val="351C75"/>
              </a:solidFill>
              <a:highlight>
                <a:srgbClr val="FCE5CD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75" name="Google Shape;175;gb94a194862_0_76"/>
          <p:cNvSpPr txBox="1"/>
          <p:nvPr/>
        </p:nvSpPr>
        <p:spPr>
          <a:xfrm>
            <a:off x="772500" y="8425350"/>
            <a:ext cx="6662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FFF2CC"/>
                </a:solidFill>
                <a:latin typeface="Arimo"/>
                <a:ea typeface="Arimo"/>
                <a:cs typeface="Arimo"/>
                <a:sym typeface="Arimo"/>
              </a:rPr>
              <a:t>(או, מי עשה/תה שיעורי בית?)</a:t>
            </a:r>
            <a:endParaRPr sz="3900" b="1" i="0" u="none" strike="noStrike" cap="none">
              <a:solidFill>
                <a:srgbClr val="FFF2CC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76" name="Google Shape;176;gb94a194862_0_76"/>
          <p:cNvSpPr txBox="1"/>
          <p:nvPr/>
        </p:nvSpPr>
        <p:spPr>
          <a:xfrm rot="-5400000">
            <a:off x="11490400" y="8241925"/>
            <a:ext cx="235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credit: hanna morris via unsplash</a:t>
            </a:r>
            <a:endParaRPr sz="1200" b="0" i="0" u="none" strike="noStrike" cap="none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b94a194862_0_76"/>
          <p:cNvPicPr preferRelativeResize="0"/>
          <p:nvPr/>
        </p:nvPicPr>
        <p:blipFill rotWithShape="1">
          <a:blip r:embed="rId4">
            <a:alphaModFix/>
          </a:blip>
          <a:srcRect l="28940" t="20516" r="26021" b="10234"/>
          <a:stretch/>
        </p:blipFill>
        <p:spPr>
          <a:xfrm>
            <a:off x="540975" y="351925"/>
            <a:ext cx="10180325" cy="660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b59f801b3c_0_351"/>
          <p:cNvPicPr preferRelativeResize="0"/>
          <p:nvPr/>
        </p:nvPicPr>
        <p:blipFill rotWithShape="1">
          <a:blip r:embed="rId3">
            <a:alphaModFix/>
          </a:blip>
          <a:srcRect l="18831"/>
          <a:stretch/>
        </p:blipFill>
        <p:spPr>
          <a:xfrm>
            <a:off x="0" y="0"/>
            <a:ext cx="13004798" cy="97535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3" name="Google Shape;183;gb59f801b3c_0_351"/>
          <p:cNvGraphicFramePr/>
          <p:nvPr/>
        </p:nvGraphicFramePr>
        <p:xfrm>
          <a:off x="236538" y="320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{60365D78-7E59-4940-BAB3-948ABBCE622F}</a:tableStyleId>
              </a:tblPr>
              <a:tblGrid>
                <a:gridCol w="570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3350">
                <a:tc gridSpan="2"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/>
                        <a:t>הקנווס הפדגוגי הרזה</a:t>
                      </a:r>
                      <a:endParaRPr sz="3000" b="1" u="none" strike="noStrike" cap="none"/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2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00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שם היזמי/ת (פרטי + משפחה):</a:t>
                      </a:r>
                      <a:endParaRPr sz="2200" u="none" strike="noStrike" cap="none"/>
                    </a:p>
                  </a:txBody>
                  <a:tcPr marL="50800" marR="50800" marT="50800" marB="50800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שם היוזמה:</a:t>
                      </a:r>
                      <a:endParaRPr sz="2200" u="none" strike="noStrike" cap="none"/>
                    </a:p>
                  </a:txBody>
                  <a:tcPr marL="63500" marR="63500" marT="63500" marB="63500"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950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/>
                        <a:t>הרעיון שלי</a:t>
                      </a:r>
                      <a:endParaRPr sz="3000" b="1" u="none" strike="noStrike" cap="none"/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/>
                        <a:t>משפט ההבטחה</a:t>
                      </a:r>
                      <a:endParaRPr sz="3000" b="1" u="none" strike="noStrike" cap="none"/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7750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תמצתו את רעיון המיזם שלכם במשפט אחד.</a:t>
                      </a:r>
                      <a:endParaRPr sz="2200" u="none" strike="noStrike" cap="none"/>
                    </a:p>
                  </a:txBody>
                  <a:tcPr marL="50800" marR="50800" marT="50800" marB="50800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הגדירו במשפט אחד את הבטחת המוצר למשתמש הליבה:</a:t>
                      </a:r>
                      <a:endParaRPr sz="2200" u="none" strike="noStrike" cap="none"/>
                    </a:p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״אם נעשה ________, אנחנו חושבים שיקרה _________. </a:t>
                      </a:r>
                      <a:endParaRPr sz="2200" u="none" strike="noStrike" cap="none"/>
                    </a:p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(לדוגמה, ״אם נתרגל את ........., נראה ירידה באלימות בבית הספר.״)</a:t>
                      </a:r>
                      <a:endParaRPr sz="2200" u="none" strike="noStrike" cap="none"/>
                    </a:p>
                  </a:txBody>
                  <a:tcPr marL="50800" marR="50800" marT="50800" marB="50800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950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/>
                        <a:t>הגדרת הצורך</a:t>
                      </a:r>
                      <a:endParaRPr sz="3000" b="1" u="none" strike="noStrike" cap="none"/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/>
                        <a:t>מרחב החדשנות</a:t>
                      </a:r>
                      <a:endParaRPr sz="3000" b="1" u="none" strike="noStrike" cap="none"/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7750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לאיזה צורך או בעיה הרעיון שלכם נותן מענה?</a:t>
                      </a:r>
                      <a:endParaRPr sz="2200" u="none" strike="noStrike" cap="none"/>
                    </a:p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כיצד אתם יודעים את זה?</a:t>
                      </a:r>
                      <a:endParaRPr sz="2200" u="none" strike="noStrike" cap="none"/>
                    </a:p>
                  </a:txBody>
                  <a:tcPr marL="50800" marR="50800" marT="50800" marB="50800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המרחב בו אנו מוסיפים למערכת משהו שלא קיים,  ושיש בו ערך מוסף.</a:t>
                      </a:r>
                      <a:endParaRPr sz="2200" u="none" strike="noStrike" cap="none"/>
                    </a:p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במה המענה שלכם מחדש, ביחס למענים אחרים שקיימים בארץ ובעולם?</a:t>
                      </a:r>
                      <a:endParaRPr sz="2200" u="none" strike="noStrike" cap="none"/>
                    </a:p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על סמך מה אתם מבססים זאת?</a:t>
                      </a:r>
                      <a:endParaRPr sz="2200" u="none" strike="noStrike" cap="none"/>
                    </a:p>
                  </a:txBody>
                  <a:tcPr marL="50800" marR="50800" marT="50800" marB="50800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950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/>
                        <a:t>קהלי יעד</a:t>
                      </a:r>
                      <a:endParaRPr sz="3000" b="1" u="none" strike="noStrike" cap="none"/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/>
                        <a:t>פדגוגיה מוטת עתיד</a:t>
                      </a:r>
                      <a:endParaRPr sz="3000" b="1" u="none" strike="noStrike" cap="none"/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3700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מיהו משתמש הליבה? מי משתמשים המשניים? (למשל, תלמידים, מורים, הורים....)</a:t>
                      </a:r>
                      <a:endParaRPr sz="2200" u="none" strike="noStrike" cap="none"/>
                    </a:p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נסו לדייק ולייצר פרופילים פרטניים הכוללים היבטים ממקדים כמו: טווחי גילאים, מאפיינים סוציו-אקונומיים, וכד׳.</a:t>
                      </a:r>
                      <a:endParaRPr sz="2200" u="none" strike="noStrike" cap="none"/>
                    </a:p>
                  </a:txBody>
                  <a:tcPr marL="50800" marR="50800" marT="50800" marB="50800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/>
                        <a:t>ציינו איזה עקרון של </a:t>
                      </a:r>
                      <a:r>
                        <a:rPr lang="en-US" sz="2200" u="sng" strike="noStrike" cap="none">
                          <a:solidFill>
                            <a:srgbClr val="1155CC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פדגוגיה מוטת עתיד</a:t>
                      </a:r>
                      <a:r>
                        <a:rPr lang="en-US" sz="2200" u="none" strike="noStrike" cap="none"/>
                        <a:t> בא לידי ביטוי באופן מובהק במענה שלכם?</a:t>
                      </a:r>
                      <a:endParaRPr sz="2200" u="none" strike="noStrike" cap="none"/>
                    </a:p>
                  </a:txBody>
                  <a:tcPr marL="50800" marR="50800" marT="50800" marB="50800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b94a194862_0_85"/>
          <p:cNvPicPr preferRelativeResize="0"/>
          <p:nvPr/>
        </p:nvPicPr>
        <p:blipFill rotWithShape="1">
          <a:blip r:embed="rId3">
            <a:alphaModFix/>
          </a:blip>
          <a:srcRect l="2291" r="7836"/>
          <a:stretch/>
        </p:blipFill>
        <p:spPr>
          <a:xfrm>
            <a:off x="0" y="-209550"/>
            <a:ext cx="13430247" cy="996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b94a194862_0_85"/>
          <p:cNvSpPr txBox="1"/>
          <p:nvPr/>
        </p:nvSpPr>
        <p:spPr>
          <a:xfrm>
            <a:off x="-85458" y="162286"/>
            <a:ext cx="52578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en-US" sz="5900" b="1" i="0" u="none" strike="noStrike" cap="none">
                <a:solidFill>
                  <a:srgbClr val="134F5C"/>
                </a:solidFill>
                <a:highlight>
                  <a:srgbClr val="FCE5CD"/>
                </a:highlight>
                <a:latin typeface="Arimo"/>
                <a:ea typeface="Arimo"/>
                <a:cs typeface="Arimo"/>
                <a:sym typeface="Arimo"/>
              </a:rPr>
              <a:t>שיחות אישיות</a:t>
            </a:r>
            <a:endParaRPr sz="5900" b="1" i="0" u="none" strike="noStrike" cap="none">
              <a:solidFill>
                <a:srgbClr val="134F5C"/>
              </a:solidFill>
              <a:highlight>
                <a:srgbClr val="FCE5CD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90" name="Google Shape;190;gb94a194862_0_85"/>
          <p:cNvSpPr/>
          <p:nvPr/>
        </p:nvSpPr>
        <p:spPr>
          <a:xfrm>
            <a:off x="435200" y="1143000"/>
            <a:ext cx="4651200" cy="647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b94a194862_0_85"/>
          <p:cNvSpPr txBox="1"/>
          <p:nvPr/>
        </p:nvSpPr>
        <p:spPr>
          <a:xfrm>
            <a:off x="288942" y="1175086"/>
            <a:ext cx="4959600" cy="11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CE5CD"/>
                </a:solidFill>
                <a:latin typeface="Arimo"/>
                <a:ea typeface="Arimo"/>
                <a:cs typeface="Arimo"/>
                <a:sym typeface="Arimo"/>
              </a:rPr>
              <a:t>קישור לשיבוץ בדרך אליכם</a:t>
            </a:r>
            <a:endParaRPr sz="3200" b="0" i="0" u="none" strike="noStrike" cap="none">
              <a:solidFill>
                <a:srgbClr val="FCE5C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92" name="Google Shape;192;gb94a194862_0_85"/>
          <p:cNvSpPr txBox="1"/>
          <p:nvPr/>
        </p:nvSpPr>
        <p:spPr>
          <a:xfrm rot="-5400000">
            <a:off x="11526750" y="7822375"/>
            <a:ext cx="309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credit: mykyta  martyne via  unsplash</a:t>
            </a:r>
            <a:endParaRPr sz="1200" b="0" i="0" u="none" strike="noStrike" cap="none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7eade739695eae11_0"/>
          <p:cNvPicPr preferRelativeResize="0"/>
          <p:nvPr/>
        </p:nvPicPr>
        <p:blipFill rotWithShape="1">
          <a:blip r:embed="rId3">
            <a:alphaModFix/>
          </a:blip>
          <a:srcRect l="4997"/>
          <a:stretch/>
        </p:blipFill>
        <p:spPr>
          <a:xfrm>
            <a:off x="0" y="-285925"/>
            <a:ext cx="13113055" cy="1015492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7eade739695eae11_0"/>
          <p:cNvSpPr txBox="1"/>
          <p:nvPr/>
        </p:nvSpPr>
        <p:spPr>
          <a:xfrm rot="-5400000">
            <a:off x="-1194450" y="7902777"/>
            <a:ext cx="29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credit: doun rain AKA thomas via  unsplash</a:t>
            </a:r>
            <a:endParaRPr sz="12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7eade739695eae11_0"/>
          <p:cNvSpPr/>
          <p:nvPr/>
        </p:nvSpPr>
        <p:spPr>
          <a:xfrm>
            <a:off x="7010400" y="5491450"/>
            <a:ext cx="5600700" cy="1181100"/>
          </a:xfrm>
          <a:prstGeom prst="rect">
            <a:avLst/>
          </a:prstGeom>
          <a:solidFill>
            <a:srgbClr val="371A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7eade739695eae11_0"/>
          <p:cNvSpPr txBox="1"/>
          <p:nvPr/>
        </p:nvSpPr>
        <p:spPr>
          <a:xfrm>
            <a:off x="6953250" y="5495800"/>
            <a:ext cx="5327700" cy="1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rPr lang="en-US" sz="7900" b="1" i="0" u="none" strike="noStrike" cap="none">
                <a:solidFill>
                  <a:srgbClr val="ED650A"/>
                </a:solidFill>
                <a:latin typeface="Arimo"/>
                <a:ea typeface="Arimo"/>
                <a:cs typeface="Arimo"/>
                <a:sym typeface="Arimo"/>
              </a:rPr>
              <a:t>?מי במוקד</a:t>
            </a:r>
            <a:endParaRPr sz="7900" b="1" i="0" u="none" strike="noStrike" cap="none">
              <a:solidFill>
                <a:srgbClr val="ED650A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10ec07ebfad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0ec07ebfad_0_6"/>
          <p:cNvSpPr txBox="1"/>
          <p:nvPr/>
        </p:nvSpPr>
        <p:spPr>
          <a:xfrm>
            <a:off x="5016878" y="8362450"/>
            <a:ext cx="73623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en-US" sz="5900" b="1">
                <a:solidFill>
                  <a:schemeClr val="accent4"/>
                </a:solidFill>
                <a:highlight>
                  <a:srgbClr val="E06666"/>
                </a:highlight>
                <a:latin typeface="Arimo"/>
                <a:ea typeface="Arimo"/>
                <a:cs typeface="Arimo"/>
                <a:sym typeface="Arimo"/>
              </a:rPr>
              <a:t>משאבה? לא תודה</a:t>
            </a:r>
            <a:endParaRPr sz="5900" b="1" i="0" u="none" strike="noStrike" cap="none">
              <a:solidFill>
                <a:schemeClr val="accent4"/>
              </a:solidFill>
              <a:highlight>
                <a:srgbClr val="E06666"/>
              </a:highlight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1164</Words>
  <Application>Microsoft Office PowerPoint</Application>
  <PresentationFormat>מותאם אישית</PresentationFormat>
  <Paragraphs>181</Paragraphs>
  <Slides>24</Slides>
  <Notes>24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24</vt:i4>
      </vt:variant>
    </vt:vector>
  </HeadingPairs>
  <TitlesOfParts>
    <vt:vector size="33" baseType="lpstr">
      <vt:lpstr>Helvetica Neue Light</vt:lpstr>
      <vt:lpstr>Helvetica Neue</vt:lpstr>
      <vt:lpstr>Calibri</vt:lpstr>
      <vt:lpstr>Arial</vt:lpstr>
      <vt:lpstr>Tahoma</vt:lpstr>
      <vt:lpstr>Arimo</vt:lpstr>
      <vt:lpstr>White</vt:lpstr>
      <vt:lpstr>White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במשתמש </vt:lpstr>
      <vt:lpstr>מי הם ילדי</vt:lpstr>
      <vt:lpstr>מצגת של PowerPoint‏</vt:lpstr>
      <vt:lpstr>עכשיו תורכם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משימת שיתוף 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ניצן שוקף</dc:creator>
  <cp:lastModifiedBy>איריס</cp:lastModifiedBy>
  <cp:revision>1</cp:revision>
  <dcterms:created xsi:type="dcterms:W3CDTF">2021-01-25T06:51:51Z</dcterms:created>
  <dcterms:modified xsi:type="dcterms:W3CDTF">2022-01-25T17:13:26Z</dcterms:modified>
</cp:coreProperties>
</file>