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56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52BE1C5-EC59-467E-B3DB-F42D10438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E318FF0-4573-4FAF-B9C6-39B0C0259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814E46D-FEF7-45E2-B2F8-C13D4CE95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9508E67-CB4D-4957-8E97-1D67DA3CC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5F98C7A-CAF5-4738-BD4B-995A8E96D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784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B420F2A-6BDA-439C-A519-8D3783033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DDA8734-5286-47FD-A59C-C4730CE3A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EBB47A7-36EA-41FC-B330-A403E19F1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61A828-BC85-488B-94BD-922CE53D7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1D81EFB-D37F-4E4C-AEB0-368B76989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713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C0DB6E20-C987-4EE5-8716-C2CE75F2D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7A6ADBC-556A-47BA-BFD2-D928564AC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699FAB5-DEDF-4B1A-840B-1AB2CFA4B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FDB318E-C533-4004-9BB9-939DCC389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7B41CC2-BDAB-4BA0-AF17-C9B32434B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4394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5CB5BE0-6986-484D-B5D8-6FA6B1707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DC5DDB6-ED9A-4500-8FC6-1920A04D5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FDF9CE7-9D31-4F50-81AA-B89F33F60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8F5FDC2-B2DD-4C46-9917-ED6A8C485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3A108D3-0551-4A74-8102-B75C99C99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6622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3C89D7B-8453-4DD1-A484-EE8CFDC42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1BB08FA-EFA6-4496-BC6F-C42ED0CB5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BFEC534-3E16-4D39-8B32-4C2B14BFD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46F8DE1-CA30-4A26-B96F-85651CB68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79DD54A-3676-4BF7-9297-ED10AA078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90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E139B71-8A65-426E-993C-76321A80D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F0344F2-39E6-43CD-B792-927EB9373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FF742DA-8173-407B-8A88-C0522BCE0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207E31A-234B-4C3E-9692-2EFF0278D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9347C60-3C37-4AD3-95ED-63E4E43A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5CC86CD-D90F-4549-AA92-C3E644FBA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314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0999D95-7212-43AB-A03E-6F629F3A1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896C0B6-D180-4D43-A0EB-281B40748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492357E-EECD-4B5D-887F-8C0FFF823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964D3F4E-90AC-4AF9-A8F2-52DE5C165C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091FA6A9-DB69-493E-BE04-DE860FA375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71BF9C9E-8F29-44CA-B6BD-3029CFF6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03A06153-C317-4633-8247-4A8A8690A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B4D901D4-DE24-4A80-9BE7-00A044411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742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C896105-6555-4D78-8E13-1C380661A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CDEDA385-CC7D-4616-B5D2-35F3BE3F8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3C148032-45E0-4A22-AE2A-59FA2E2DD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334FE931-8F20-4CB0-9F6D-909D3A6FD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290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3D0964D9-80C6-4D2F-A542-B3D27841D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D36AF193-761B-42D5-93E7-76427299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C9B5922-9C33-4A13-97D0-623586826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21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698E100-B7B2-40D2-AA7E-B18D5F972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49E72F0-4A0E-4C27-B322-6832245F8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E0431732-7606-4B1E-8CFF-70628613C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7B5D7D8-CC71-4184-8BF6-87BA1AAE0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B7FA48C-F5CB-400C-9AB9-9055553F5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597EBD3-AC01-4D06-A9BF-1A066AA55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040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9EB32C9-B6B1-4F73-8D68-24150CB8C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CE87B1DA-89C4-4768-8786-216C8E12D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0FE99ED-CC14-4D29-8894-532E43DB5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EDCC8C1-86C8-497D-82FB-D2A931079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BD4A747-0ABD-4523-8483-05E889BD5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46D7837-48A2-4B5F-B940-E2DAA8B0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21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1D9EC3DE-3450-485B-87D4-47B0BE901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3273F0B-D55F-4233-A6FE-DD49FA57B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536F710-452E-447D-A37A-3982A67B26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33D83-27AF-453B-9932-BCB3F3F267A2}" type="datetimeFigureOut">
              <a:rPr lang="he-IL" smtClean="0"/>
              <a:t>כ"ג/אדר/תשפ"א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49455A0-2B8D-4750-AC57-0635646ABC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1E6BD33-1B5F-433C-A9CA-7017F5363E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A50AF-9A24-4DC0-8C27-3F756EBCDE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121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2">
            <a:extLst>
              <a:ext uri="{FF2B5EF4-FFF2-40B4-BE49-F238E27FC236}">
                <a16:creationId xmlns:a16="http://schemas.microsoft.com/office/drawing/2014/main" id="{DA826DD5-33E4-4A32-9E9C-A2FB2219681F}"/>
              </a:ext>
            </a:extLst>
          </p:cNvPr>
          <p:cNvSpPr txBox="1">
            <a:spLocks/>
          </p:cNvSpPr>
          <p:nvPr/>
        </p:nvSpPr>
        <p:spPr>
          <a:xfrm>
            <a:off x="374469" y="2333625"/>
            <a:ext cx="11443061" cy="4129862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sz="2800" dirty="0">
                <a:solidFill>
                  <a:srgbClr val="0070C0"/>
                </a:solidFill>
                <a:latin typeface="Gisha" panose="020B0502040204020203" pitchFamily="34" charset="-79"/>
                <a:ea typeface="+mj-ea"/>
                <a:cs typeface="Gisha" panose="020B0502040204020203" pitchFamily="34" charset="-79"/>
              </a:rPr>
              <a:t>מהלך הבחירה המבוקרת </a:t>
            </a:r>
            <a:r>
              <a:rPr lang="he-IL" sz="1800" dirty="0">
                <a:latin typeface="Gisha" panose="020B0502040204020203" pitchFamily="34" charset="-79"/>
                <a:cs typeface="Gisha" panose="020B0502040204020203" pitchFamily="34" charset="-79"/>
              </a:rPr>
              <a:t>הוא מהלך רגולטורי, שיתופי ורחב היקף, שנועד להשביח את החינוך הציבורי במדינת ישראל. </a:t>
            </a:r>
          </a:p>
          <a:p>
            <a:pPr algn="r"/>
            <a:r>
              <a:rPr lang="he-IL" sz="1800" dirty="0">
                <a:latin typeface="Gisha" panose="020B0502040204020203" pitchFamily="34" charset="-79"/>
                <a:cs typeface="Gisha" panose="020B0502040204020203" pitchFamily="34" charset="-79"/>
              </a:rPr>
              <a:t>המהלך יוצר מגוון פדגוגי מקומי ועשיר, ומרחיב באופן מבוקר וסדור את אפשרויות הבחירה של הורי התלמידים, דרך פתיחת אזורי הרישום ברשויות המקומיות.</a:t>
            </a:r>
          </a:p>
          <a:p>
            <a:pPr algn="r"/>
            <a:r>
              <a:rPr lang="he-IL" sz="2800" dirty="0">
                <a:solidFill>
                  <a:srgbClr val="0070C0"/>
                </a:solidFill>
                <a:latin typeface="Gisha" panose="020B0502040204020203" pitchFamily="34" charset="-79"/>
                <a:ea typeface="+mj-ea"/>
                <a:cs typeface="Gisha" panose="020B0502040204020203" pitchFamily="34" charset="-79"/>
              </a:rPr>
              <a:t>מהו הערך המוסף של המהלך?</a:t>
            </a:r>
            <a:endParaRPr lang="he-IL" sz="18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algn="r"/>
            <a:r>
              <a:rPr lang="he-IL" sz="1800" dirty="0">
                <a:latin typeface="Gisha" panose="020B0502040204020203" pitchFamily="34" charset="-79"/>
                <a:cs typeface="Gisha" panose="020B0502040204020203" pitchFamily="34" charset="-79"/>
              </a:rPr>
              <a:t>פתיחת אזורי הרישום תורמת לחיזוק האקלים החינוכי המיטבי ברשות, מעודדת שוויון ההזדמנויות ומרחיבה את השותפות של ההורים בתהליכים החינוכיים. </a:t>
            </a:r>
          </a:p>
          <a:p>
            <a:pPr algn="r"/>
            <a:r>
              <a:rPr lang="he-IL" sz="1800" dirty="0" err="1">
                <a:latin typeface="Gisha" panose="020B0502040204020203" pitchFamily="34" charset="-79"/>
                <a:cs typeface="Gisha" panose="020B0502040204020203" pitchFamily="34" charset="-79"/>
              </a:rPr>
              <a:t>הסדירויות</a:t>
            </a:r>
            <a:r>
              <a:rPr lang="he-IL" sz="1800" dirty="0">
                <a:latin typeface="Gisha" panose="020B0502040204020203" pitchFamily="34" charset="-79"/>
                <a:cs typeface="Gisha" panose="020B0502040204020203" pitchFamily="34" charset="-79"/>
              </a:rPr>
              <a:t> של המהלך מקדמות שיח רשותי-חינוכי משותף של כלל גורמי החינוך - ובכך משפרות את התקשורת, השקיפות והאמון בין כלל השותפים במהלך.</a:t>
            </a:r>
          </a:p>
          <a:p>
            <a:pPr algn="r"/>
            <a:r>
              <a:rPr lang="he-IL" sz="1800" dirty="0">
                <a:latin typeface="Gisha" panose="020B0502040204020203" pitchFamily="34" charset="-79"/>
                <a:cs typeface="Gisha" panose="020B0502040204020203" pitchFamily="34" charset="-79"/>
              </a:rPr>
              <a:t>ליווי תהליכי העומק לפיתוח מארג רשותי חינוכי, מסייעים לבתי הספר השונים לפתח ולהטמיע זהות פדגוגית בית-ספרית -ייחודית ומיטבית.</a:t>
            </a:r>
          </a:p>
          <a:p>
            <a:pPr algn="r"/>
            <a:r>
              <a:rPr lang="he-IL" sz="1800" dirty="0">
                <a:latin typeface="Gisha" panose="020B0502040204020203" pitchFamily="34" charset="-79"/>
                <a:cs typeface="Gisha" panose="020B0502040204020203" pitchFamily="34" charset="-79"/>
              </a:rPr>
              <a:t>המהלך נותן את הדעת על המתח ה"טבעי" שקיים בין השותפים ברשות, שמטופל באופן שקוף וברור, באמצעות בניית מנגנון רישום לוויסות תלמידים, הנגשת מידע להורים, ובניית קוד אתי בין בתי הספר.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endParaRPr lang="he-IL" sz="12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algn="r"/>
            <a:endParaRPr lang="he-IL" sz="12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endParaRPr lang="he-IL" sz="1200" dirty="0"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10" name="כותרת 1">
            <a:extLst>
              <a:ext uri="{FF2B5EF4-FFF2-40B4-BE49-F238E27FC236}">
                <a16:creationId xmlns:a16="http://schemas.microsoft.com/office/drawing/2014/main" id="{EEF463DA-6B18-4131-8E28-3753EC9FC2BF}"/>
              </a:ext>
            </a:extLst>
          </p:cNvPr>
          <p:cNvSpPr txBox="1">
            <a:spLocks/>
          </p:cNvSpPr>
          <p:nvPr/>
        </p:nvSpPr>
        <p:spPr>
          <a:xfrm>
            <a:off x="143691" y="51613"/>
            <a:ext cx="12048309" cy="2062937"/>
          </a:xfrm>
          <a:prstGeom prst="rect">
            <a:avLst/>
          </a:prstGeom>
        </p:spPr>
        <p:txBody>
          <a:bodyPr vert="horz" lIns="91440" tIns="45720" rIns="91440" bIns="45720" rtlCol="1" anchor="b">
            <a:normAutofit lnSpcReduction="1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2800" b="1" dirty="0">
                <a:latin typeface="Gisha" panose="020B0502040204020203" pitchFamily="34" charset="-79"/>
                <a:cs typeface="Gisha" panose="020B0502040204020203" pitchFamily="34" charset="-79"/>
              </a:rPr>
              <a:t>פתחנו את אזורי הרישום: </a:t>
            </a:r>
          </a:p>
          <a:p>
            <a:r>
              <a:rPr lang="he-IL" sz="2800" b="1" dirty="0">
                <a:latin typeface="Gisha" panose="020B0502040204020203" pitchFamily="34" charset="-79"/>
                <a:cs typeface="Gisha" panose="020B0502040204020203" pitchFamily="34" charset="-79"/>
              </a:rPr>
              <a:t>מה זה עשה לרשות? לחינוך? לילדים? לקהילה? </a:t>
            </a:r>
          </a:p>
          <a:p>
            <a:r>
              <a:rPr lang="he-IL" sz="2800" b="1" dirty="0">
                <a:latin typeface="Gisha" panose="020B0502040204020203" pitchFamily="34" charset="-79"/>
                <a:cs typeface="Gisha" panose="020B0502040204020203" pitchFamily="34" charset="-79"/>
              </a:rPr>
              <a:t>מה זה עשה ברשויות אחרות? </a:t>
            </a:r>
          </a:p>
          <a:p>
            <a:r>
              <a:rPr lang="he-IL" sz="2800" b="1" dirty="0">
                <a:latin typeface="Gisha" panose="020B0502040204020203" pitchFamily="34" charset="-79"/>
                <a:cs typeface="Gisha" panose="020B0502040204020203" pitchFamily="34" charset="-79"/>
              </a:rPr>
              <a:t>ולאן ממשיכים מכאן? </a:t>
            </a:r>
          </a:p>
          <a:p>
            <a:r>
              <a:rPr lang="he-IL" sz="1800" b="1" dirty="0">
                <a:latin typeface="Gisha" panose="020B0502040204020203" pitchFamily="34" charset="-79"/>
                <a:cs typeface="Gisha" panose="020B0502040204020203" pitchFamily="34" charset="-79"/>
              </a:rPr>
              <a:t>כמה מילים על מהלך </a:t>
            </a:r>
            <a:r>
              <a:rPr lang="he-IL" sz="1800" b="1" dirty="0">
                <a:solidFill>
                  <a:srgbClr val="0070C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הבחירה המבוקרת </a:t>
            </a:r>
            <a:r>
              <a:rPr lang="he-IL" sz="1800" b="1" dirty="0">
                <a:latin typeface="Gisha" panose="020B0502040204020203" pitchFamily="34" charset="-79"/>
                <a:cs typeface="Gisha" panose="020B0502040204020203" pitchFamily="34" charset="-79"/>
              </a:rPr>
              <a:t>של מרחבי חינוך</a:t>
            </a:r>
            <a:r>
              <a:rPr lang="he-IL" sz="1800" dirty="0">
                <a:latin typeface="Gisha" panose="020B0502040204020203" pitchFamily="34" charset="-79"/>
                <a:cs typeface="Gisha" panose="020B0502040204020203" pitchFamily="34" charset="-79"/>
              </a:rPr>
              <a:t>*</a:t>
            </a:r>
          </a:p>
          <a:p>
            <a:r>
              <a:rPr lang="he-IL" sz="1600" dirty="0">
                <a:latin typeface="Gisha" panose="020B0502040204020203" pitchFamily="34" charset="-79"/>
                <a:cs typeface="Gisha" panose="020B0502040204020203" pitchFamily="34" charset="-79"/>
              </a:rPr>
              <a:t>*או בשמו הידוע יותר – מהלך </a:t>
            </a:r>
            <a:r>
              <a:rPr lang="he-IL" sz="1600" dirty="0">
                <a:solidFill>
                  <a:srgbClr val="0070C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הייחודיות והזהות הבית-ספרית</a:t>
            </a:r>
          </a:p>
        </p:txBody>
      </p:sp>
    </p:spTree>
    <p:extLst>
      <p:ext uri="{BB962C8B-B14F-4D97-AF65-F5344CB8AC3E}">
        <p14:creationId xmlns:p14="http://schemas.microsoft.com/office/powerpoint/2010/main" val="1756670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2">
            <a:extLst>
              <a:ext uri="{FF2B5EF4-FFF2-40B4-BE49-F238E27FC236}">
                <a16:creationId xmlns:a16="http://schemas.microsoft.com/office/drawing/2014/main" id="{DA826DD5-33E4-4A32-9E9C-A2FB2219681F}"/>
              </a:ext>
            </a:extLst>
          </p:cNvPr>
          <p:cNvSpPr txBox="1">
            <a:spLocks/>
          </p:cNvSpPr>
          <p:nvPr/>
        </p:nvSpPr>
        <p:spPr>
          <a:xfrm>
            <a:off x="374469" y="1620433"/>
            <a:ext cx="11443061" cy="518595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he-IL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algn="r"/>
            <a:r>
              <a:rPr lang="he-IL" dirty="0" err="1">
                <a:latin typeface="Gisha" panose="020B0502040204020203" pitchFamily="34" charset="-79"/>
                <a:cs typeface="Gisha" panose="020B0502040204020203" pitchFamily="34" charset="-79"/>
              </a:rPr>
              <a:t>כשותפים.ות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</a:t>
            </a:r>
            <a:r>
              <a:rPr lang="he-IL" dirty="0" err="1">
                <a:latin typeface="Gisha" panose="020B0502040204020203" pitchFamily="34" charset="-79"/>
                <a:cs typeface="Gisha" panose="020B0502040204020203" pitchFamily="34" charset="-79"/>
              </a:rPr>
              <a:t>מלאים.ות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למהלך,</a:t>
            </a:r>
            <a:r>
              <a:rPr lang="he-IL" dirty="0">
                <a:latin typeface="Gisha" panose="020B0502040204020203" pitchFamily="34" charset="-79"/>
                <a:ea typeface="+mj-ea"/>
                <a:cs typeface="Gisha" panose="020B0502040204020203" pitchFamily="34" charset="-79"/>
              </a:rPr>
              <a:t> תקבלו בכנס </a:t>
            </a:r>
            <a:r>
              <a:rPr lang="he-IL" sz="3600" dirty="0">
                <a:solidFill>
                  <a:srgbClr val="0070C0"/>
                </a:solidFill>
                <a:latin typeface="Gisha" panose="020B0502040204020203" pitchFamily="34" charset="-79"/>
                <a:ea typeface="+mj-ea"/>
                <a:cs typeface="Gisha" panose="020B0502040204020203" pitchFamily="34" charset="-79"/>
              </a:rPr>
              <a:t>כלים לניווט 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במציאות החדשה, שמותאמים לעולם ה-</a:t>
            </a:r>
            <a:r>
              <a:rPr lang="en-US" b="1" dirty="0">
                <a:solidFill>
                  <a:srgbClr val="0070C0"/>
                </a:solidFill>
                <a:latin typeface="Gisha" panose="020B0502040204020203" pitchFamily="34" charset="-79"/>
                <a:ea typeface="+mj-ea"/>
                <a:cs typeface="Gisha" panose="020B0502040204020203" pitchFamily="34" charset="-79"/>
              </a:rPr>
              <a:t>VUCA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(שבבסיסו</a:t>
            </a:r>
            <a:r>
              <a:rPr lang="he-IL" b="1" dirty="0">
                <a:solidFill>
                  <a:srgbClr val="0070C0"/>
                </a:solidFill>
                <a:latin typeface="Gisha" panose="020B0502040204020203" pitchFamily="34" charset="-79"/>
                <a:ea typeface="+mj-ea"/>
                <a:cs typeface="Gisha" panose="020B0502040204020203" pitchFamily="34" charset="-79"/>
              </a:rPr>
              <a:t> 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תנודתיות, חוסר וודאות, מורכבות ועמימות)</a:t>
            </a:r>
          </a:p>
          <a:p>
            <a:pPr algn="r"/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בכנס נשים דגש על יצירת שותפות בין </a:t>
            </a:r>
            <a:r>
              <a:rPr lang="he-IL" dirty="0" err="1">
                <a:latin typeface="Gisha" panose="020B0502040204020203" pitchFamily="34" charset="-79"/>
                <a:cs typeface="Gisha" panose="020B0502040204020203" pitchFamily="34" charset="-79"/>
              </a:rPr>
              <a:t>אנשי.ות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חינוך בתקופה של חוסר ודאות, ונאיר תהליכי למידה מתוך ההתנסות בשטח, כפי שבאו לידי ביטוי במרחבים המגוונים של הרשויות השותפות.</a:t>
            </a:r>
          </a:p>
          <a:p>
            <a:pPr algn="r"/>
            <a:endParaRPr lang="he-IL" sz="3600" b="1" dirty="0">
              <a:solidFill>
                <a:srgbClr val="0070C0"/>
              </a:solidFill>
              <a:latin typeface="Gisha" panose="020B0502040204020203" pitchFamily="34" charset="-79"/>
              <a:ea typeface="+mj-ea"/>
              <a:cs typeface="Gisha" panose="020B0502040204020203" pitchFamily="34" charset="-79"/>
            </a:endParaRPr>
          </a:p>
          <a:p>
            <a:pPr algn="r"/>
            <a:r>
              <a:rPr lang="he-IL" sz="3200" dirty="0">
                <a:solidFill>
                  <a:srgbClr val="0070C0"/>
                </a:solidFill>
                <a:latin typeface="Gisha" panose="020B0502040204020203" pitchFamily="34" charset="-79"/>
                <a:ea typeface="+mj-ea"/>
                <a:cs typeface="Gisha" panose="020B0502040204020203" pitchFamily="34" charset="-79"/>
              </a:rPr>
              <a:t>בואו להיות שותפים ביצירת מציאות חדשה</a:t>
            </a:r>
          </a:p>
          <a:p>
            <a:pPr algn="r"/>
            <a:r>
              <a:rPr lang="he-IL" sz="3200" dirty="0">
                <a:solidFill>
                  <a:srgbClr val="0070C0"/>
                </a:solidFill>
                <a:latin typeface="Gisha" panose="020B0502040204020203" pitchFamily="34" charset="-79"/>
                <a:ea typeface="+mj-ea"/>
                <a:cs typeface="Gisha" panose="020B0502040204020203" pitchFamily="34" charset="-79"/>
              </a:rPr>
              <a:t>בואו ללמוד לנווט בה ביחד </a:t>
            </a:r>
          </a:p>
          <a:p>
            <a:pPr algn="r"/>
            <a:r>
              <a:rPr lang="he-IL" sz="3200" dirty="0">
                <a:solidFill>
                  <a:srgbClr val="0070C0"/>
                </a:solidFill>
                <a:latin typeface="Gisha" panose="020B0502040204020203" pitchFamily="34" charset="-79"/>
                <a:ea typeface="+mj-ea"/>
                <a:cs typeface="Gisha" panose="020B0502040204020203" pitchFamily="34" charset="-79"/>
              </a:rPr>
              <a:t>בכנס מחלקות חינוך שיתקיים ביום שני, ה-15.3.2021 בשעה 16:00</a:t>
            </a:r>
          </a:p>
          <a:p>
            <a:pPr algn="r"/>
            <a:endParaRPr lang="he-IL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algn="r"/>
            <a:endParaRPr lang="he-IL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endParaRPr lang="he-IL" sz="1600" dirty="0"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10" name="כותרת 1">
            <a:extLst>
              <a:ext uri="{FF2B5EF4-FFF2-40B4-BE49-F238E27FC236}">
                <a16:creationId xmlns:a16="http://schemas.microsoft.com/office/drawing/2014/main" id="{EEF463DA-6B18-4131-8E28-3753EC9FC2BF}"/>
              </a:ext>
            </a:extLst>
          </p:cNvPr>
          <p:cNvSpPr txBox="1">
            <a:spLocks/>
          </p:cNvSpPr>
          <p:nvPr/>
        </p:nvSpPr>
        <p:spPr>
          <a:xfrm>
            <a:off x="143691" y="51613"/>
            <a:ext cx="12048309" cy="1325563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3600" b="1" dirty="0">
                <a:latin typeface="Gisha" panose="020B0502040204020203" pitchFamily="34" charset="-79"/>
                <a:cs typeface="Gisha" panose="020B0502040204020203" pitchFamily="34" charset="-79"/>
              </a:rPr>
              <a:t>כמה מילים על </a:t>
            </a:r>
            <a:r>
              <a:rPr lang="he-IL" sz="3600" b="1" dirty="0">
                <a:solidFill>
                  <a:srgbClr val="0070C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הכנס של מערך המו"פ של משרד החינוך ב</a:t>
            </a:r>
            <a:r>
              <a:rPr lang="he-IL" sz="3600" b="1" dirty="0">
                <a:latin typeface="Gisha" panose="020B0502040204020203" pitchFamily="34" charset="-79"/>
                <a:cs typeface="Gisha" panose="020B0502040204020203" pitchFamily="34" charset="-79"/>
              </a:rPr>
              <a:t>שותפות עם</a:t>
            </a:r>
            <a:r>
              <a:rPr lang="he-IL" sz="3600" b="1" dirty="0">
                <a:solidFill>
                  <a:srgbClr val="0070C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חברת אקסיומה</a:t>
            </a:r>
          </a:p>
        </p:txBody>
      </p:sp>
    </p:spTree>
    <p:extLst>
      <p:ext uri="{BB962C8B-B14F-4D97-AF65-F5344CB8AC3E}">
        <p14:creationId xmlns:p14="http://schemas.microsoft.com/office/powerpoint/2010/main" val="153967026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295</Words>
  <Application>Microsoft Office PowerPoint</Application>
  <PresentationFormat>מסך רחב</PresentationFormat>
  <Paragraphs>23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Gisha</vt:lpstr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אודליה</dc:creator>
  <cp:lastModifiedBy>Rakefet Gilboa</cp:lastModifiedBy>
  <cp:revision>22</cp:revision>
  <dcterms:created xsi:type="dcterms:W3CDTF">2021-02-24T20:30:40Z</dcterms:created>
  <dcterms:modified xsi:type="dcterms:W3CDTF">2021-03-07T14:00:23Z</dcterms:modified>
</cp:coreProperties>
</file>