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75" r:id="rId1"/>
  </p:sldMasterIdLst>
  <p:notesMasterIdLst>
    <p:notesMasterId r:id="rId13"/>
  </p:notesMasterIdLst>
  <p:handoutMasterIdLst>
    <p:handoutMasterId r:id="rId14"/>
  </p:handoutMasterIdLst>
  <p:sldIdLst>
    <p:sldId id="257" r:id="rId2"/>
    <p:sldId id="282" r:id="rId3"/>
    <p:sldId id="259" r:id="rId4"/>
    <p:sldId id="260" r:id="rId5"/>
    <p:sldId id="261" r:id="rId6"/>
    <p:sldId id="265" r:id="rId7"/>
    <p:sldId id="263" r:id="rId8"/>
    <p:sldId id="264" r:id="rId9"/>
    <p:sldId id="283" r:id="rId10"/>
    <p:sldId id="284" r:id="rId11"/>
    <p:sldId id="28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 flipH="1"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r" rtl="1"/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 flipH="1">
            <a:off x="1587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27C4141A-045B-41B6-9D67-766569A9C3AE}" type="datetime1">
              <a:rPr lang="he-IL" smtClean="0"/>
              <a:t>ה'/ניסן/תשפ"א</a:t>
            </a:fld>
            <a:endParaRPr lang="en-US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 flipH="1"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r" rtl="1"/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 flipH="1">
            <a:off x="1587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A975D426-A9DD-4244-A2CE-1FB6623742C7}" type="slidenum">
              <a:rPr lang="en-US" smtClean="0"/>
              <a:pPr algn="l" rtl="1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8445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 flipH="1"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 flipH="1">
            <a:off x="1587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fld id="{8EB3E2D3-D4BD-4C4F-A71C-51A5A45C804F}" type="datetime1">
              <a:rPr lang="he-IL" smtClean="0"/>
              <a:t>ה'/ניסן/תשפ"א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 flipH="1"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he"/>
              <a:t>לחץ כדי לערוך סגנונות טקסט של תבנית בסיס</a:t>
            </a:r>
          </a:p>
          <a:p>
            <a:pPr lvl="1" rtl="1"/>
            <a:r>
              <a:rPr lang="he"/>
              <a:t>רמה שניה</a:t>
            </a:r>
          </a:p>
          <a:p>
            <a:pPr lvl="2" rtl="1"/>
            <a:r>
              <a:rPr lang="he"/>
              <a:t>רמה שלישית</a:t>
            </a:r>
          </a:p>
          <a:p>
            <a:pPr lvl="3" rtl="1"/>
            <a:r>
              <a:rPr lang="he"/>
              <a:t>רמה רביעית</a:t>
            </a:r>
          </a:p>
          <a:p>
            <a:pPr lvl="4" rtl="1"/>
            <a:r>
              <a:rPr lang="he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 flipH="1"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 flipH="1">
            <a:off x="1587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fld id="{01B41D33-19C8-4450-B3C5-BE83E9C8F0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5525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89598-C887-4DD4-B7E4-0A6F07D8F90C}" type="datetime1">
              <a:rPr lang="he-IL" smtClean="0"/>
              <a:t>ה'/ניסן/תשפ"א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010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40C56015-E054-4D95-8170-B193481CC082}" type="datetime1">
              <a:rPr lang="he-IL" smtClean="0"/>
              <a:t>ה'/ניסן/תשפ"א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81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F85813DB-1B81-426D-B405-949168BA8A3F}" type="datetime1">
              <a:rPr lang="he-IL" smtClean="0"/>
              <a:t>ה'/ניסן/תשפ"א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217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9323-730E-4943-93D0-0D72EB289745}" type="datetime1">
              <a:rPr lang="he-IL" smtClean="0"/>
              <a:t>ה'/ניסן/תשפ"א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808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091A-4E2D-443B-A655-310E81DB61F8}" type="datetime1">
              <a:rPr lang="he-IL" smtClean="0"/>
              <a:t>ה'/ניסן/תשפ"א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036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F3641-86C3-42E5-846E-8AE892042022}" type="datetime1">
              <a:rPr lang="he-IL" smtClean="0"/>
              <a:t>ה'/ניסן/תשפ"א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1811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EBEA75BD-14C3-4C9E-A804-56C5EDD80B18}" type="datetime1">
              <a:rPr lang="he-IL" smtClean="0"/>
              <a:t>ה'/ניסן/תשפ"א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870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FA513C04-D7EC-4118-9F23-DBD090D4B67E}" type="datetime1">
              <a:rPr lang="he-IL" smtClean="0"/>
              <a:t>ה'/ניסן/תשפ"א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485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A1094690-44D4-4DE6-A8D5-1EBEDA8B7CA7}" type="datetime1">
              <a:rPr lang="he-IL" smtClean="0"/>
              <a:t>ה'/ניסן/תשפ"א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592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7BF2-AF18-4D43-AF7B-55F1C06CB133}" type="datetime1">
              <a:rPr lang="he-IL" smtClean="0"/>
              <a:t>ה'/ניסן/תשפ"א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463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52AA4CB9-61F8-47E6-A77C-944FAB674396}" type="datetime1">
              <a:rPr lang="he-IL" smtClean="0"/>
              <a:t>ה'/ניסן/תשפ"א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810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592A7-FF93-48C3-B593-E91B1E7DAF1E}" type="datetime1">
              <a:rPr lang="he-IL" smtClean="0"/>
              <a:t>ה'/ניסן/תשפ"א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547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sldNum="0" hdr="0" ftr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617259" y="1020432"/>
            <a:ext cx="10993549" cy="769180"/>
          </a:xfrm>
        </p:spPr>
        <p:txBody>
          <a:bodyPr rtlCol="1">
            <a:noAutofit/>
          </a:bodyPr>
          <a:lstStyle/>
          <a:p>
            <a:pPr algn="ctr" rtl="1"/>
            <a:r>
              <a:rPr lang="he-IL" sz="4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אנחנו כאן כדי ללכת, המהלך כאן כדי להישאר</a:t>
            </a:r>
            <a:endParaRPr lang="he" sz="4800" b="1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617260" y="2495445"/>
            <a:ext cx="10993546" cy="468233"/>
          </a:xfrm>
        </p:spPr>
        <p:txBody>
          <a:bodyPr rtlCol="1">
            <a:normAutofit lnSpcReduction="10000"/>
          </a:bodyPr>
          <a:lstStyle/>
          <a:p>
            <a:pPr algn="r" rtl="1"/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חשיבה על השנה האחרונה</a:t>
            </a:r>
            <a:endParaRPr lang="h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100" name="Picture 4" descr="שישי 21/2: קטיף תותים, דרום אדום, ופריחה צבעונית! - טיולים ואגדות">
            <a:extLst>
              <a:ext uri="{FF2B5EF4-FFF2-40B4-BE49-F238E27FC236}">
                <a16:creationId xmlns:a16="http://schemas.microsoft.com/office/drawing/2014/main" id="{1CAC26D7-E2CE-4570-989F-6359FDE4B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30" y="2049278"/>
            <a:ext cx="11444339" cy="473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3724B22B-DE27-4144-AA43-DA1F17A05872}"/>
              </a:ext>
            </a:extLst>
          </p:cNvPr>
          <p:cNvSpPr txBox="1"/>
          <p:nvPr/>
        </p:nvSpPr>
        <p:spPr>
          <a:xfrm>
            <a:off x="7343335" y="2049278"/>
            <a:ext cx="447483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חשיבה על סיום המהלך</a:t>
            </a:r>
            <a:endParaRPr lang="he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80AF3B7-8B7B-4604-89AD-22B780871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sz="4400" b="1" dirty="0">
                <a:solidFill>
                  <a:schemeClr val="accent1"/>
                </a:solidFill>
                <a:cs typeface="+mn-cs"/>
              </a:rPr>
              <a:t>פותחים שולחן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D50F0CE-07DF-41B8-BC55-C46B8CF27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sz="2800" dirty="0"/>
          </a:p>
          <a:p>
            <a:r>
              <a:rPr lang="he-IL" sz="2800" dirty="0"/>
              <a:t>מה האחריות שלי, כמנהל/ת מחלקה בביסוס המשכיות המהלך?</a:t>
            </a:r>
          </a:p>
          <a:p>
            <a:endParaRPr lang="he-IL" sz="2800" dirty="0"/>
          </a:p>
          <a:p>
            <a:r>
              <a:rPr lang="he-IL" sz="2800" dirty="0"/>
              <a:t>אילו כלים נוספים עומדים </a:t>
            </a:r>
            <a:r>
              <a:rPr lang="he-IL" sz="2800" dirty="0" err="1"/>
              <a:t>לרשותינו</a:t>
            </a:r>
            <a:r>
              <a:rPr lang="he-IL" sz="2800" dirty="0"/>
              <a:t> בשנה הרביעית על מנת לבסס "העברת מקל" אלינו?</a:t>
            </a:r>
          </a:p>
          <a:p>
            <a:endParaRPr lang="he-IL" dirty="0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363E886-8B37-47B4-A21B-9C56A0278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9323-730E-4943-93D0-0D72EB289745}" type="datetime1">
              <a:rPr lang="he-IL" smtClean="0"/>
              <a:t>ה'/ניסן/תשפ"א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599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EDFE4F0-716C-4B07-AC8E-FC7C11E7A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sz="4400" b="1" dirty="0">
                <a:solidFill>
                  <a:schemeClr val="accent1"/>
                </a:solidFill>
                <a:cs typeface="+mn-cs"/>
              </a:rPr>
              <a:t>תודה 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2D0C596-4F52-4833-8F1B-8DACC594A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dirty="0"/>
              <a:t>מוזמנים לפנות אלינו להמשך קשר </a:t>
            </a:r>
            <a:r>
              <a:rPr lang="he-IL" dirty="0">
                <a:sym typeface="Wingdings" panose="05000000000000000000" pitchFamily="2" charset="2"/>
              </a:rPr>
              <a:t> </a:t>
            </a:r>
          </a:p>
          <a:p>
            <a:pPr marL="0" indent="0">
              <a:buNone/>
            </a:pPr>
            <a:endParaRPr lang="he-IL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he-IL" sz="2400" b="1" dirty="0">
                <a:solidFill>
                  <a:srgbClr val="669900"/>
                </a:solidFill>
                <a:sym typeface="Wingdings" panose="05000000000000000000" pitchFamily="2" charset="2"/>
              </a:rPr>
              <a:t>מיכל שקד                                                            </a:t>
            </a:r>
            <a:r>
              <a:rPr lang="he-IL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אחלאם</a:t>
            </a:r>
            <a:r>
              <a:rPr lang="he-IL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 נטור</a:t>
            </a:r>
          </a:p>
          <a:p>
            <a:pPr marL="0" indent="0">
              <a:buNone/>
            </a:pPr>
            <a:r>
              <a:rPr lang="he-IL" sz="2400" b="1" dirty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                                    </a:t>
            </a:r>
            <a:r>
              <a:rPr lang="he-IL" sz="2400" b="1" dirty="0" err="1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ראניה</a:t>
            </a:r>
            <a:r>
              <a:rPr lang="he-IL" sz="2400" b="1" dirty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 דיאב</a:t>
            </a:r>
          </a:p>
          <a:p>
            <a:r>
              <a:rPr lang="he-IL" sz="2400" b="1" dirty="0">
                <a:solidFill>
                  <a:schemeClr val="accent1"/>
                </a:solidFill>
              </a:rPr>
              <a:t>                                                                                           אירית </a:t>
            </a:r>
            <a:r>
              <a:rPr lang="he-IL" sz="2400" b="1" dirty="0" err="1">
                <a:solidFill>
                  <a:schemeClr val="accent1"/>
                </a:solidFill>
              </a:rPr>
              <a:t>בראל</a:t>
            </a:r>
            <a:endParaRPr lang="he-IL" sz="2400" b="1" dirty="0">
              <a:solidFill>
                <a:schemeClr val="accent1"/>
              </a:solidFill>
            </a:endParaRPr>
          </a:p>
          <a:p>
            <a:r>
              <a:rPr lang="he-IL" sz="2400" b="1" dirty="0">
                <a:solidFill>
                  <a:schemeClr val="accent1"/>
                </a:solidFill>
              </a:rPr>
              <a:t>       זינב </a:t>
            </a:r>
            <a:r>
              <a:rPr lang="he-IL" sz="2400" b="1" dirty="0" err="1">
                <a:solidFill>
                  <a:schemeClr val="accent1"/>
                </a:solidFill>
              </a:rPr>
              <a:t>מגדוב</a:t>
            </a:r>
            <a:r>
              <a:rPr lang="he-IL" sz="2400" b="1" dirty="0">
                <a:solidFill>
                  <a:schemeClr val="accent1"/>
                </a:solidFill>
              </a:rPr>
              <a:t>                                </a:t>
            </a:r>
            <a:r>
              <a:rPr lang="he-IL" sz="2400" b="1" dirty="0">
                <a:solidFill>
                  <a:schemeClr val="accent1">
                    <a:lumMod val="50000"/>
                  </a:schemeClr>
                </a:solidFill>
              </a:rPr>
              <a:t>טלי </a:t>
            </a:r>
            <a:r>
              <a:rPr lang="he-IL" sz="2400" b="1" dirty="0" err="1">
                <a:solidFill>
                  <a:schemeClr val="accent1">
                    <a:lumMod val="50000"/>
                  </a:schemeClr>
                </a:solidFill>
              </a:rPr>
              <a:t>ביאליסטוק</a:t>
            </a:r>
            <a:r>
              <a:rPr lang="he-IL" sz="2400" b="1" dirty="0">
                <a:solidFill>
                  <a:schemeClr val="accent1">
                    <a:lumMod val="50000"/>
                  </a:schemeClr>
                </a:solidFill>
              </a:rPr>
              <a:t> כהן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24EA2C8-C5BB-4858-BFEE-04926C9A7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9323-730E-4943-93D0-0D72EB289745}" type="datetime1">
              <a:rPr lang="he-IL" smtClean="0"/>
              <a:t>ה'/ניסן/תשפ"א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408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439C08C-E06D-486E-A742-93DC7F16A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sz="4400" b="1" dirty="0">
                <a:solidFill>
                  <a:schemeClr val="accent1"/>
                </a:solidFill>
                <a:cs typeface="+mn-cs"/>
              </a:rPr>
              <a:t>סדר המפגש בשולחן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5736D98-ACE4-41A1-8A57-E5BE80C3E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he-IL" dirty="0"/>
          </a:p>
          <a:p>
            <a:r>
              <a:rPr lang="he-IL" sz="2800" dirty="0"/>
              <a:t>נזהה את הצורך ונכיר את האתגר</a:t>
            </a:r>
          </a:p>
          <a:p>
            <a:endParaRPr lang="he-IL" sz="2800" dirty="0"/>
          </a:p>
          <a:p>
            <a:r>
              <a:rPr lang="he-IL" sz="2800" dirty="0" err="1"/>
              <a:t>רפרנטיות</a:t>
            </a:r>
            <a:r>
              <a:rPr lang="he-IL" sz="2800" dirty="0"/>
              <a:t> בתי הספר (המשתתפות בהשתלמות) + מלווה בית ספרית - מציגות</a:t>
            </a:r>
          </a:p>
          <a:p>
            <a:endParaRPr lang="he-IL" sz="2800" dirty="0"/>
          </a:p>
          <a:p>
            <a:r>
              <a:rPr lang="he-IL" sz="2800" dirty="0"/>
              <a:t>פותחים שולחן 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33C178F-74B6-4837-AC98-AD497E3C6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9323-730E-4943-93D0-0D72EB289745}" type="datetime1">
              <a:rPr lang="he-IL" smtClean="0"/>
              <a:t>ה'/ניסן/תשפ"א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943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7E51FBF-0460-4448-9EAE-775D388A5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553055" y="793342"/>
            <a:ext cx="11306010" cy="564941"/>
          </a:xfrm>
        </p:spPr>
        <p:txBody>
          <a:bodyPr>
            <a:noAutofit/>
          </a:bodyPr>
          <a:lstStyle/>
          <a:p>
            <a:pPr algn="r"/>
            <a:r>
              <a:rPr lang="he-IL" sz="4400" b="1" dirty="0">
                <a:solidFill>
                  <a:schemeClr val="accent1"/>
                </a:solidFill>
                <a:cs typeface="+mn-cs"/>
              </a:rPr>
              <a:t>הצורך, האתגר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19B22AD-EBD0-44F6-B538-E68FA058C1FB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4820192" y="2076996"/>
            <a:ext cx="6673047" cy="5362522"/>
          </a:xfrm>
        </p:spPr>
        <p:txBody>
          <a:bodyPr>
            <a:normAutofit/>
          </a:bodyPr>
          <a:lstStyle/>
          <a:p>
            <a:r>
              <a:rPr lang="he-IL" sz="2800" b="1" dirty="0">
                <a:solidFill>
                  <a:schemeClr val="accent2"/>
                </a:solidFill>
              </a:rPr>
              <a:t>ברות קיימא </a:t>
            </a:r>
            <a:r>
              <a:rPr lang="he-IL" sz="2800" dirty="0">
                <a:solidFill>
                  <a:schemeClr val="tx1"/>
                </a:solidFill>
              </a:rPr>
              <a:t>של</a:t>
            </a:r>
            <a:r>
              <a:rPr lang="he-IL" sz="2800" b="1" dirty="0">
                <a:solidFill>
                  <a:schemeClr val="tx1"/>
                </a:solidFill>
              </a:rPr>
              <a:t> </a:t>
            </a:r>
            <a:r>
              <a:rPr lang="he-IL" sz="2800" dirty="0">
                <a:solidFill>
                  <a:schemeClr val="tx1"/>
                </a:solidFill>
              </a:rPr>
              <a:t>המהלך הבית ספרי</a:t>
            </a:r>
          </a:p>
          <a:p>
            <a:r>
              <a:rPr lang="he-IL" sz="2800" dirty="0">
                <a:solidFill>
                  <a:schemeClr val="tx1"/>
                </a:solidFill>
              </a:rPr>
              <a:t>איך את/ה כמנהל/ת מחלקה</a:t>
            </a:r>
          </a:p>
          <a:p>
            <a:pPr marL="0" indent="0">
              <a:buNone/>
            </a:pPr>
            <a:r>
              <a:rPr lang="he-IL" sz="2800" dirty="0">
                <a:solidFill>
                  <a:schemeClr val="tx1"/>
                </a:solidFill>
              </a:rPr>
              <a:t>   ממשיך/כה לטפח את </a:t>
            </a:r>
            <a:r>
              <a:rPr lang="he-IL" sz="2800" b="1" dirty="0">
                <a:solidFill>
                  <a:schemeClr val="accent2"/>
                </a:solidFill>
              </a:rPr>
              <a:t>הזהות הבית</a:t>
            </a:r>
          </a:p>
          <a:p>
            <a:pPr marL="0" indent="0">
              <a:buNone/>
            </a:pPr>
            <a:r>
              <a:rPr lang="he-IL" sz="2800" b="1" dirty="0">
                <a:solidFill>
                  <a:schemeClr val="accent2"/>
                </a:solidFill>
              </a:rPr>
              <a:t>   ספרית</a:t>
            </a:r>
            <a:r>
              <a:rPr lang="he-IL" sz="2800" dirty="0">
                <a:solidFill>
                  <a:schemeClr val="tx1"/>
                </a:solidFill>
              </a:rPr>
              <a:t> (והזהות </a:t>
            </a:r>
            <a:r>
              <a:rPr lang="he-IL" sz="2800" dirty="0" err="1">
                <a:solidFill>
                  <a:schemeClr val="tx1"/>
                </a:solidFill>
              </a:rPr>
              <a:t>הרשותית</a:t>
            </a:r>
            <a:r>
              <a:rPr lang="he-IL" sz="2800" dirty="0">
                <a:solidFill>
                  <a:schemeClr val="tx1"/>
                </a:solidFill>
              </a:rPr>
              <a:t>) כחלק </a:t>
            </a:r>
          </a:p>
          <a:p>
            <a:pPr marL="0" indent="0">
              <a:buNone/>
            </a:pPr>
            <a:r>
              <a:rPr lang="he-IL" sz="2800" dirty="0">
                <a:solidFill>
                  <a:schemeClr val="tx1"/>
                </a:solidFill>
              </a:rPr>
              <a:t>   מהתרבות הארגונית. </a:t>
            </a:r>
          </a:p>
          <a:p>
            <a:r>
              <a:rPr lang="he-IL" sz="2800" dirty="0">
                <a:solidFill>
                  <a:schemeClr val="tx1"/>
                </a:solidFill>
              </a:rPr>
              <a:t>אלו פעולות יכולות להדק את </a:t>
            </a:r>
            <a:r>
              <a:rPr lang="he-IL" sz="2800" b="1" dirty="0">
                <a:solidFill>
                  <a:schemeClr val="accent2"/>
                </a:solidFill>
              </a:rPr>
              <a:t>"העברת המקל" </a:t>
            </a:r>
            <a:r>
              <a:rPr lang="he-IL" sz="2800" dirty="0">
                <a:solidFill>
                  <a:schemeClr val="tx1"/>
                </a:solidFill>
              </a:rPr>
              <a:t>מאיתנו אליכם. 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63F581A-73F4-46D3-8CC1-CA1ED5169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9323-730E-4943-93D0-0D72EB289745}" type="datetime1">
              <a:rPr lang="he-IL" smtClean="0"/>
              <a:t>ה'/ניסן/תשפ"א</a:t>
            </a:fld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5871688-AC31-4289-B255-513FA7AD8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482"/>
            <a:ext cx="4820192" cy="551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646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5201634-E8FC-4D09-88CB-86DD0F9B5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sz="4400" b="1" dirty="0">
                <a:solidFill>
                  <a:schemeClr val="accent1"/>
                </a:solidFill>
                <a:cs typeface="+mn-cs"/>
              </a:rPr>
              <a:t>למדנו ש.....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AC508C7-0AB3-4A2F-8249-3A042A9E4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e-IL" sz="3200" dirty="0"/>
              <a:t>סיום המהלך צריך להיות מול עינינו ביציאה לדרך, כבר מהשנה הראשונה. </a:t>
            </a:r>
          </a:p>
          <a:p>
            <a:r>
              <a:rPr lang="he-IL" sz="3200" dirty="0"/>
              <a:t>הקשר בין מהלך רשותי למהלך בית ספרי כמהלכים שמזינים אחד את השני. </a:t>
            </a:r>
          </a:p>
          <a:p>
            <a:r>
              <a:rPr lang="he-IL" sz="3200" dirty="0"/>
              <a:t>חשיבות ביסוס תשתיות ארגוניות בית ספריות – לעיסוק בפיתוח הזהות כמהלך מתמשך כחלק מתרבות ארגונית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E454F76-2807-417E-B8A9-6730400B0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9323-730E-4943-93D0-0D72EB289745}" type="datetime1">
              <a:rPr lang="he-IL" smtClean="0"/>
              <a:t>ה'/ניסן/תשפ"א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407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F42BDD2-F1FB-476F-B245-48BF7AC60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sz="4400" b="1" dirty="0">
                <a:solidFill>
                  <a:schemeClr val="accent1"/>
                </a:solidFill>
                <a:cs typeface="+mn-cs"/>
              </a:rPr>
              <a:t>השתלמות "העברת מקל"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348F8E0-E63D-4063-AF58-1914CEE457E0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5199017" y="2340864"/>
            <a:ext cx="6411790" cy="3634486"/>
          </a:xfrm>
        </p:spPr>
        <p:txBody>
          <a:bodyPr>
            <a:normAutofit/>
          </a:bodyPr>
          <a:lstStyle/>
          <a:p>
            <a:r>
              <a:rPr lang="he-IL" sz="2800" dirty="0">
                <a:solidFill>
                  <a:schemeClr val="tx1"/>
                </a:solidFill>
              </a:rPr>
              <a:t>השתלמות לרכזי ייחודיות בשנה הרביעית – ניסיון שלנו "פיילוט" להתמודדות עם האתגר של ביסוס תשתיות ברות קיימא. </a:t>
            </a:r>
          </a:p>
          <a:p>
            <a:endParaRPr lang="he-IL" sz="2800" dirty="0">
              <a:solidFill>
                <a:schemeClr val="tx1"/>
              </a:solidFill>
            </a:endParaRPr>
          </a:p>
          <a:p>
            <a:r>
              <a:rPr lang="he-IL" sz="2800" dirty="0">
                <a:solidFill>
                  <a:schemeClr val="tx1"/>
                </a:solidFill>
              </a:rPr>
              <a:t>העברת מקל – על שום מה?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135DBA5-2FF3-4B86-A3D4-7E2AD9ABA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9323-730E-4943-93D0-0D72EB289745}" type="datetime1">
              <a:rPr lang="he-IL" smtClean="0"/>
              <a:t>ה'/ניסן/תשפ"א</a:t>
            </a:fld>
            <a:endParaRPr 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B5B6595-AB5B-4A6D-BF58-71954B811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7" y="1512905"/>
            <a:ext cx="4677450" cy="464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276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8EAFE77-479D-438E-B2E3-F7F54669E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9323-730E-4943-93D0-0D72EB289745}" type="datetime1">
              <a:rPr lang="he-IL" smtClean="0"/>
              <a:t>ה'/ניסן/תשפ"א</a:t>
            </a:fld>
            <a:endParaRPr lang="en-US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191BC6A-C1C2-4F1D-8C25-7F82EE742B3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 flipH="1">
            <a:off x="4927600" y="247650"/>
            <a:ext cx="7264400" cy="6473825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he-IL" sz="2800" b="1" dirty="0">
                <a:solidFill>
                  <a:schemeClr val="accent1"/>
                </a:solidFill>
              </a:rPr>
              <a:t>יצירת תפקיד בית ספרי </a:t>
            </a:r>
            <a:r>
              <a:rPr lang="he-IL" sz="2800" b="1" dirty="0"/>
              <a:t>- </a:t>
            </a:r>
            <a:r>
              <a:rPr lang="he-IL" sz="2800" dirty="0"/>
              <a:t>שמקבל מקום </a:t>
            </a:r>
            <a:r>
              <a:rPr lang="he-IL" sz="2800" b="1" dirty="0" err="1"/>
              <a:t>רישמי</a:t>
            </a:r>
            <a:r>
              <a:rPr lang="he-IL" sz="2800" dirty="0"/>
              <a:t> במערך התפקידים הבית </a:t>
            </a:r>
            <a:r>
              <a:rPr lang="he-IL" sz="2800" dirty="0" err="1"/>
              <a:t>ספריים</a:t>
            </a:r>
            <a:r>
              <a:rPr lang="he-IL" sz="2800" dirty="0"/>
              <a:t> (כך שגם אם דמות מתחלפת, האחריות מועברת למחליפה –המקל מועבר)</a:t>
            </a:r>
          </a:p>
          <a:p>
            <a:pPr>
              <a:lnSpc>
                <a:spcPct val="150000"/>
              </a:lnSpc>
            </a:pPr>
            <a:endParaRPr lang="he-IL" sz="2800" dirty="0"/>
          </a:p>
          <a:p>
            <a:pPr>
              <a:lnSpc>
                <a:spcPct val="150000"/>
              </a:lnSpc>
            </a:pPr>
            <a:r>
              <a:rPr lang="he-IL" sz="2800" b="1" dirty="0">
                <a:solidFill>
                  <a:schemeClr val="accent1"/>
                </a:solidFill>
              </a:rPr>
              <a:t>מינוי</a:t>
            </a:r>
            <a:r>
              <a:rPr lang="he-IL" sz="2800" b="1" dirty="0"/>
              <a:t> </a:t>
            </a:r>
            <a:r>
              <a:rPr lang="he-IL" sz="2800" dirty="0"/>
              <a:t>של מנהל בית הספר ויצירת מהות התפקיד, מטרות, אחריות (בדומה לתפקידים אחרים כמו רכז פדגוגי או רכז חברתי).</a:t>
            </a:r>
          </a:p>
          <a:p>
            <a:pPr>
              <a:lnSpc>
                <a:spcPct val="150000"/>
              </a:lnSpc>
            </a:pPr>
            <a:endParaRPr lang="he-IL" sz="2800" dirty="0"/>
          </a:p>
          <a:p>
            <a:pPr>
              <a:lnSpc>
                <a:spcPct val="150000"/>
              </a:lnSpc>
            </a:pPr>
            <a:r>
              <a:rPr lang="he-IL" sz="2800" dirty="0"/>
              <a:t>בניית</a:t>
            </a:r>
            <a:r>
              <a:rPr lang="he-IL" sz="2800" b="1" dirty="0"/>
              <a:t> </a:t>
            </a:r>
            <a:r>
              <a:rPr lang="he-IL" sz="2800" b="1" dirty="0">
                <a:solidFill>
                  <a:schemeClr val="accent1"/>
                </a:solidFill>
              </a:rPr>
              <a:t>תוכנית עבודה </a:t>
            </a:r>
            <a:r>
              <a:rPr lang="he-IL" sz="2800" dirty="0"/>
              <a:t>לרכז הייחודיות בבית הספר. </a:t>
            </a:r>
          </a:p>
        </p:txBody>
      </p:sp>
      <p:pic>
        <p:nvPicPr>
          <p:cNvPr id="3074" name="Picture 2" descr="Картина Посвящение в рыцари. Размеры: 60x90, Цена: 97000 рублей Художник  Черкасов Владимир">
            <a:extLst>
              <a:ext uri="{FF2B5EF4-FFF2-40B4-BE49-F238E27FC236}">
                <a16:creationId xmlns:a16="http://schemas.microsoft.com/office/drawing/2014/main" id="{55D4D584-A338-4736-8FDA-3D75A7DE2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6" y="103868"/>
            <a:ext cx="42072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671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D394041A-DC93-43A8-BB99-73AC070D0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74" y="804519"/>
            <a:ext cx="12093525" cy="1010213"/>
          </a:xfrm>
        </p:spPr>
        <p:txBody>
          <a:bodyPr>
            <a:normAutofit fontScale="90000"/>
          </a:bodyPr>
          <a:lstStyle/>
          <a:p>
            <a:pPr algn="r"/>
            <a:r>
              <a:rPr lang="he-IL" sz="4900" b="1" i="0" strike="noStrike" kern="1200" spc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מטרות מרחב ההשתלמות: (מתוך חומרי ההשתלמות)</a:t>
            </a:r>
            <a:br>
              <a:rPr lang="he-IL" sz="4900" b="1" i="0" strike="noStrike" kern="1200" spc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he-IL" sz="4900" b="1" i="0" strike="noStrike" kern="1200" spc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he-IL" sz="4900" b="1" i="0" strike="noStrike" kern="1200" spc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he-IL" sz="3600" b="1" i="0" strike="noStrike" kern="1200" spc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he-IL" sz="3600" b="1" i="0" strike="noStrike" kern="1200" spc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he-IL" sz="3600" b="1" i="0" strike="noStrike" kern="1200" spc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he-IL" sz="3600" b="1" i="0" strike="noStrike" kern="1200" spc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he-IL" sz="3600" b="1" i="0" strike="noStrike" kern="1200" spc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he-IL" sz="3600" b="1" i="0" strike="noStrike" kern="1200" spc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</a:br>
            <a:endParaRPr lang="he-IL" sz="4400" b="1" dirty="0">
              <a:solidFill>
                <a:schemeClr val="accent1"/>
              </a:solidFill>
            </a:endParaRP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5EAAA4F7-AD06-4ED8-AF51-82849CBB0005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440515" y="2672302"/>
            <a:ext cx="11029615" cy="3397889"/>
          </a:xfrm>
        </p:spPr>
        <p:txBody>
          <a:bodyPr>
            <a:normAutofit/>
          </a:bodyPr>
          <a:lstStyle/>
          <a:p>
            <a:pPr marL="324000" lvl="1" indent="0">
              <a:spcBef>
                <a:spcPts val="0"/>
              </a:spcBef>
              <a:spcAft>
                <a:spcPts val="0"/>
              </a:spcAft>
            </a:pPr>
            <a:r>
              <a:rPr lang="he-IL" sz="2800" b="1" i="0" u="none" strike="noStrike" kern="1200" dirty="0">
                <a:solidFill>
                  <a:srgbClr val="713829"/>
                </a:solidFill>
                <a:effectLst/>
                <a:latin typeface="Calibri" panose="020F0502020204030204" pitchFamily="34" charset="0"/>
              </a:rPr>
              <a:t>גיבוש תפיסת תפקיד: </a:t>
            </a:r>
            <a:r>
              <a:rPr lang="he-IL" sz="2800" i="0" strike="noStrike" kern="1200" dirty="0">
                <a:solidFill>
                  <a:srgbClr val="713829"/>
                </a:solidFill>
                <a:effectLst/>
                <a:latin typeface="Calibri" panose="020F0502020204030204" pitchFamily="34" charset="0"/>
              </a:rPr>
              <a:t>רכזת/מובילת </a:t>
            </a:r>
            <a:r>
              <a:rPr lang="he-IL" sz="2800" i="0" strike="noStrike" kern="1200" dirty="0" err="1">
                <a:solidFill>
                  <a:srgbClr val="713829"/>
                </a:solidFill>
                <a:effectLst/>
                <a:latin typeface="Calibri" panose="020F0502020204030204" pitchFamily="34" charset="0"/>
              </a:rPr>
              <a:t>היחודיות</a:t>
            </a:r>
            <a:r>
              <a:rPr lang="he-IL" sz="2800" i="0" strike="noStrike" kern="1200" dirty="0">
                <a:solidFill>
                  <a:srgbClr val="713829"/>
                </a:solidFill>
                <a:effectLst/>
                <a:latin typeface="Calibri" panose="020F0502020204030204" pitchFamily="34" charset="0"/>
              </a:rPr>
              <a:t> בביה"ס.</a:t>
            </a:r>
            <a:endParaRPr lang="he-IL" sz="2800" i="0" strike="noStrike" dirty="0">
              <a:effectLst/>
              <a:latin typeface="Arial" panose="020B0604020202020204" pitchFamily="34" charset="0"/>
            </a:endParaRPr>
          </a:p>
          <a:p>
            <a:pPr marL="324000" lvl="1" indent="0">
              <a:spcBef>
                <a:spcPts val="0"/>
              </a:spcBef>
              <a:spcAft>
                <a:spcPts val="0"/>
              </a:spcAft>
            </a:pPr>
            <a:r>
              <a:rPr lang="he-IL" sz="2800" i="0" u="none" strike="noStrike" kern="1200" dirty="0">
                <a:solidFill>
                  <a:srgbClr val="713829"/>
                </a:solidFill>
                <a:effectLst/>
                <a:latin typeface="Calibri" panose="020F0502020204030204" pitchFamily="34" charset="0"/>
              </a:rPr>
              <a:t>הבניית שפה מקצועית</a:t>
            </a:r>
            <a:r>
              <a:rPr lang="he-IL" sz="2800" b="1" i="0" u="none" strike="noStrike" kern="1200" dirty="0">
                <a:solidFill>
                  <a:srgbClr val="713829"/>
                </a:solidFill>
                <a:effectLst/>
                <a:latin typeface="Calibri" panose="020F0502020204030204" pitchFamily="34" charset="0"/>
              </a:rPr>
              <a:t>, מיומנויות וכלים </a:t>
            </a:r>
            <a:r>
              <a:rPr lang="he-IL" sz="2800" b="1" i="0" strike="noStrike" kern="1200" dirty="0">
                <a:solidFill>
                  <a:srgbClr val="713829"/>
                </a:solidFill>
                <a:effectLst/>
                <a:latin typeface="Calibri" panose="020F0502020204030204" pitchFamily="34" charset="0"/>
              </a:rPr>
              <a:t>לביסוס תשתיות </a:t>
            </a:r>
            <a:r>
              <a:rPr lang="he-IL" sz="2800" i="0" u="none" strike="noStrike" kern="1200" dirty="0">
                <a:solidFill>
                  <a:srgbClr val="713829"/>
                </a:solidFill>
                <a:effectLst/>
                <a:latin typeface="Calibri" panose="020F0502020204030204" pitchFamily="34" charset="0"/>
              </a:rPr>
              <a:t>ויציבות ארגונית.</a:t>
            </a:r>
            <a:endParaRPr lang="he-IL" sz="2800" i="0" u="none" strike="noStrike" dirty="0">
              <a:effectLst/>
              <a:latin typeface="Arial" panose="020B0604020202020204" pitchFamily="34" charset="0"/>
            </a:endParaRPr>
          </a:p>
          <a:p>
            <a:pPr marL="324000" lvl="1" indent="0">
              <a:spcBef>
                <a:spcPts val="0"/>
              </a:spcBef>
              <a:spcAft>
                <a:spcPts val="0"/>
              </a:spcAft>
            </a:pPr>
            <a:r>
              <a:rPr lang="he-IL" sz="2800" i="0" u="none" strike="noStrike" kern="1200" spc="0" baseline="0" dirty="0">
                <a:ln>
                  <a:noFill/>
                </a:ln>
                <a:solidFill>
                  <a:srgbClr val="713829"/>
                </a:solidFill>
                <a:effectLst/>
                <a:latin typeface="Calibri" panose="020F0502020204030204" pitchFamily="34" charset="0"/>
              </a:rPr>
              <a:t>ליווי ואימון </a:t>
            </a:r>
            <a:r>
              <a:rPr lang="he-IL" sz="2800" i="0" u="none" strike="noStrike" kern="1200" dirty="0">
                <a:solidFill>
                  <a:srgbClr val="713829"/>
                </a:solidFill>
                <a:effectLst/>
                <a:latin typeface="Calibri" panose="020F0502020204030204" pitchFamily="34" charset="0"/>
              </a:rPr>
              <a:t>הרכזת ב</a:t>
            </a:r>
            <a:r>
              <a:rPr lang="he-IL" sz="2800" i="0" u="none" strike="noStrike" kern="1200" spc="0" baseline="0" dirty="0">
                <a:ln>
                  <a:noFill/>
                </a:ln>
                <a:solidFill>
                  <a:srgbClr val="713829"/>
                </a:solidFill>
                <a:effectLst/>
                <a:latin typeface="Calibri" panose="020F0502020204030204" pitchFamily="34" charset="0"/>
              </a:rPr>
              <a:t>הובלת תהליכי שינוי ב</a:t>
            </a:r>
            <a:r>
              <a:rPr lang="he-IL" sz="2800" i="0" u="none" strike="noStrike" kern="1200" dirty="0">
                <a:solidFill>
                  <a:srgbClr val="713829"/>
                </a:solidFill>
                <a:effectLst/>
                <a:latin typeface="Calibri" panose="020F0502020204030204" pitchFamily="34" charset="0"/>
              </a:rPr>
              <a:t>ארגון.</a:t>
            </a:r>
            <a:endParaRPr lang="he-IL" sz="2800" i="0" u="none" strike="noStrike" dirty="0">
              <a:effectLst/>
              <a:latin typeface="Arial" panose="020B0604020202020204" pitchFamily="34" charset="0"/>
            </a:endParaRPr>
          </a:p>
          <a:p>
            <a:pPr marL="324000" lvl="1" indent="0">
              <a:spcBef>
                <a:spcPts val="0"/>
              </a:spcBef>
              <a:spcAft>
                <a:spcPts val="0"/>
              </a:spcAft>
            </a:pPr>
            <a:r>
              <a:rPr lang="he-IL" sz="2800" i="0" u="none" strike="noStrike" kern="1200" spc="0" baseline="0" dirty="0">
                <a:ln>
                  <a:noFill/>
                </a:ln>
                <a:solidFill>
                  <a:srgbClr val="713829"/>
                </a:solidFill>
                <a:effectLst/>
                <a:latin typeface="Calibri" panose="020F0502020204030204" pitchFamily="34" charset="0"/>
              </a:rPr>
              <a:t>יצירת קה</a:t>
            </a:r>
            <a:r>
              <a:rPr lang="he-IL" sz="2800" i="0" u="none" strike="noStrike" kern="1200" dirty="0">
                <a:solidFill>
                  <a:srgbClr val="713829"/>
                </a:solidFill>
                <a:effectLst/>
                <a:latin typeface="Calibri" panose="020F0502020204030204" pitchFamily="34" charset="0"/>
              </a:rPr>
              <a:t>ילה מקצועית של  עמיתות שתהווה "רשת" תומכת וצומחת למשתתפות. </a:t>
            </a:r>
            <a:endParaRPr lang="he-IL" sz="2800" i="0" u="none" strike="noStrike" dirty="0">
              <a:effectLst/>
              <a:latin typeface="Arial" panose="020B0604020202020204" pitchFamily="34" charset="0"/>
            </a:endParaRPr>
          </a:p>
          <a:p>
            <a:endParaRPr lang="he-IL" b="1" dirty="0"/>
          </a:p>
        </p:txBody>
      </p:sp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482DDC22-66C3-4399-968E-A36AF5C46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A1094690-44D4-4DE6-A8D5-1EBEDA8B7CA7}" type="datetime1">
              <a:rPr lang="he-IL" smtClean="0"/>
              <a:t>ה'/ניסן/תשפ"א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33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DD4117-B3AA-4985-B933-C4718BA88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48" y="804519"/>
            <a:ext cx="11859063" cy="1049235"/>
          </a:xfrm>
        </p:spPr>
        <p:txBody>
          <a:bodyPr>
            <a:noAutofit/>
          </a:bodyPr>
          <a:lstStyle/>
          <a:p>
            <a:pPr algn="r"/>
            <a:r>
              <a:rPr lang="he-IL" sz="4400" b="1" dirty="0">
                <a:solidFill>
                  <a:schemeClr val="accent1"/>
                </a:solidFill>
                <a:cs typeface="+mn-cs"/>
              </a:rPr>
              <a:t>הגדרת התפקיד -  בשיתוף מנהל בית הספר והצוות 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D80B91C-1192-4AFF-B14D-1ACF329B3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  <a:defRPr/>
            </a:pPr>
            <a:r>
              <a:rPr lang="he-IL" sz="2800" dirty="0">
                <a:solidFill>
                  <a:schemeClr val="tx1"/>
                </a:solidFill>
              </a:rPr>
              <a:t>דגשים: </a:t>
            </a:r>
            <a:endParaRPr kumimoji="0" lang="he-IL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חוזה כתוב שחשוב שיקבל ביטוי </a:t>
            </a:r>
            <a:r>
              <a:rPr kumimoji="0" lang="he-IL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בסדירויות</a:t>
            </a:r>
            <a:r>
              <a:rPr kumimoji="0" lang="he-IL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קבועות </a:t>
            </a:r>
            <a:r>
              <a:rPr lang="he-IL" sz="2800" dirty="0">
                <a:latin typeface="Calibri" panose="020F0502020204030204"/>
                <a:cs typeface="Arial" panose="020B0604020202020204" pitchFamily="34" charset="0"/>
              </a:rPr>
              <a:t>שיהוו חלק </a:t>
            </a:r>
            <a:r>
              <a:rPr kumimoji="0" lang="he-IL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בתרבות </a:t>
            </a:r>
            <a:r>
              <a:rPr kumimoji="0" lang="he-IL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ביהס</a:t>
            </a:r>
            <a:r>
              <a:rPr kumimoji="0" lang="he-IL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-</a:t>
            </a:r>
          </a:p>
          <a:p>
            <a:pPr marL="0" marR="0" lvl="0" indent="0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280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אחריות-</a:t>
            </a:r>
            <a:r>
              <a:rPr kumimoji="0" lang="he-IL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לקחתן </a:t>
            </a:r>
          </a:p>
          <a:p>
            <a:pPr marL="0" marR="0" lvl="0" indent="0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2800" i="1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סמכויות</a:t>
            </a:r>
            <a:r>
              <a:rPr kumimoji="0" lang="he-IL" sz="28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- צריך לקבל מהמנהל באופן ברור ומתואם בדקדקנות</a:t>
            </a:r>
          </a:p>
          <a:p>
            <a:pPr marL="0" indent="0">
              <a:buNone/>
            </a:pPr>
            <a:endParaRPr lang="he-IL" dirty="0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180B517-DEA7-443C-B772-D6AA66665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9323-730E-4943-93D0-0D72EB289745}" type="datetime1">
              <a:rPr lang="he-IL" smtClean="0"/>
              <a:t>ה'/ניסן/תשפ"א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739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DFAA8A1-5BB9-4E6E-A554-9BB2A1538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sz="4400" b="1" dirty="0">
                <a:solidFill>
                  <a:schemeClr val="accent1"/>
                </a:solidFill>
                <a:cs typeface="+mn-cs"/>
              </a:rPr>
              <a:t>דברי המשתתפות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8DFB40E-21FD-4331-BD93-5A3E97B34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e-IL" sz="2800" dirty="0"/>
          </a:p>
          <a:p>
            <a:r>
              <a:rPr lang="he-IL" sz="2800" dirty="0" err="1"/>
              <a:t>רפרנטיות</a:t>
            </a:r>
            <a:r>
              <a:rPr lang="he-IL" sz="2800" dirty="0"/>
              <a:t> בתי הספר מספרות על ההשתלמות </a:t>
            </a:r>
            <a:r>
              <a:rPr lang="he-IL" sz="2800" dirty="0" err="1"/>
              <a:t>מזוית</a:t>
            </a:r>
            <a:r>
              <a:rPr lang="he-IL" sz="2800" dirty="0"/>
              <a:t> בית הספר.</a:t>
            </a:r>
          </a:p>
          <a:p>
            <a:pPr marL="0" indent="0">
              <a:buNone/>
            </a:pPr>
            <a:r>
              <a:rPr lang="he-IL" sz="2800" dirty="0"/>
              <a:t> </a:t>
            </a:r>
          </a:p>
          <a:p>
            <a:r>
              <a:rPr lang="he-IL" sz="2800" dirty="0"/>
              <a:t>מלווה בית ספרית (שמלווה את בתי הספר הללו) מספרת </a:t>
            </a:r>
            <a:r>
              <a:rPr lang="he-IL" sz="2800" dirty="0" err="1"/>
              <a:t>מהזוית</a:t>
            </a:r>
            <a:r>
              <a:rPr lang="he-IL" sz="2800" dirty="0"/>
              <a:t> שלה. 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0F93C74-3B5F-47A9-AD63-95F3ED880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9323-730E-4943-93D0-0D72EB289745}" type="datetime1">
              <a:rPr lang="he-IL" smtClean="0"/>
              <a:t>ה'/ניסן/תשפ"א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45769"/>
      </p:ext>
    </p:extLst>
  </p:cSld>
  <p:clrMapOvr>
    <a:masterClrMapping/>
  </p:clrMapOvr>
</p:sld>
</file>

<file path=ppt/theme/theme1.xml><?xml version="1.0" encoding="utf-8"?>
<a:theme xmlns:a="http://schemas.openxmlformats.org/drawingml/2006/main" name="גלריה">
  <a:themeElements>
    <a:clrScheme name="גלריה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גלריה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גלריה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3108</TotalTime>
  <Words>389</Words>
  <Application>Microsoft Office PowerPoint</Application>
  <PresentationFormat>מסך רחב</PresentationFormat>
  <Paragraphs>67</Paragraphs>
  <Slides>11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11</vt:i4>
      </vt:variant>
    </vt:vector>
  </HeadingPairs>
  <TitlesOfParts>
    <vt:vector size="18" baseType="lpstr">
      <vt:lpstr>Arial</vt:lpstr>
      <vt:lpstr>Calibri</vt:lpstr>
      <vt:lpstr>Gill Sans MT</vt:lpstr>
      <vt:lpstr>Tahoma</vt:lpstr>
      <vt:lpstr>Times New Roman</vt:lpstr>
      <vt:lpstr>Wingdings</vt:lpstr>
      <vt:lpstr>גלריה</vt:lpstr>
      <vt:lpstr>אנחנו כאן כדי ללכת, המהלך כאן כדי להישאר</vt:lpstr>
      <vt:lpstr>סדר המפגש בשולחן</vt:lpstr>
      <vt:lpstr>הצורך, האתגר</vt:lpstr>
      <vt:lpstr>למדנו ש.....</vt:lpstr>
      <vt:lpstr>השתלמות "העברת מקל"</vt:lpstr>
      <vt:lpstr>מצגת של PowerPoint‏</vt:lpstr>
      <vt:lpstr>מטרות מרחב ההשתלמות: (מתוך חומרי ההשתלמות)     </vt:lpstr>
      <vt:lpstr>הגדרת התפקיד -  בשיתוף מנהל בית הספר והצוות </vt:lpstr>
      <vt:lpstr>דברי המשתתפות</vt:lpstr>
      <vt:lpstr>פותחים שולחן</vt:lpstr>
      <vt:lpstr>תודה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אנחנו כאן כדי ללכת, המהלך כאן כדי להשאר</dc:title>
  <dc:creator>טלי כהן</dc:creator>
  <cp:lastModifiedBy>user</cp:lastModifiedBy>
  <cp:revision>32</cp:revision>
  <dcterms:created xsi:type="dcterms:W3CDTF">2021-03-07T08:19:36Z</dcterms:created>
  <dcterms:modified xsi:type="dcterms:W3CDTF">2021-03-18T06:22:06Z</dcterms:modified>
</cp:coreProperties>
</file>